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84" r:id="rId5"/>
    <p:sldId id="281" r:id="rId6"/>
    <p:sldId id="282" r:id="rId7"/>
    <p:sldId id="259" r:id="rId8"/>
    <p:sldId id="260" r:id="rId9"/>
    <p:sldId id="267" r:id="rId10"/>
    <p:sldId id="261" r:id="rId11"/>
    <p:sldId id="274" r:id="rId12"/>
    <p:sldId id="277" r:id="rId13"/>
    <p:sldId id="273" r:id="rId14"/>
    <p:sldId id="270" r:id="rId15"/>
    <p:sldId id="271" r:id="rId16"/>
    <p:sldId id="276" r:id="rId17"/>
    <p:sldId id="275" r:id="rId18"/>
    <p:sldId id="269" r:id="rId19"/>
    <p:sldId id="272" r:id="rId20"/>
    <p:sldId id="268" r:id="rId21"/>
    <p:sldId id="262" r:id="rId22"/>
    <p:sldId id="266" r:id="rId23"/>
    <p:sldId id="263" r:id="rId24"/>
    <p:sldId id="278" r:id="rId25"/>
    <p:sldId id="264" r:id="rId26"/>
    <p:sldId id="279" r:id="rId27"/>
    <p:sldId id="280" r:id="rId28"/>
    <p:sldId id="283"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4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761BF1B-7640-4831-A839-C117ACC601C7}"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761BF1B-7640-4831-A839-C117ACC601C7}" type="datetimeFigureOut">
              <a:rPr lang="en-US" smtClean="0"/>
              <a:t>1/29/2013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5DFCE4D-FC89-460D-8392-70D55731F1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1BF1B-7640-4831-A839-C117ACC601C7}" type="datetimeFigureOut">
              <a:rPr lang="en-US" smtClean="0"/>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1BF1B-7640-4831-A839-C117ACC601C7}" type="datetimeFigureOut">
              <a:rPr lang="en-US" smtClean="0"/>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1BF1B-7640-4831-A839-C117ACC601C7}" type="datetimeFigureOut">
              <a:rPr lang="en-US" smtClean="0"/>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61BF1B-7640-4831-A839-C117ACC601C7}"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761BF1B-7640-4831-A839-C117ACC601C7}" type="datetimeFigureOut">
              <a:rPr lang="en-US" smtClean="0"/>
              <a:t>1/29/2013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5DFCE4D-FC89-460D-8392-70D55731F1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fontScale="90000"/>
          </a:bodyPr>
          <a:lstStyle/>
          <a:p>
            <a:r>
              <a:rPr lang="en-US" sz="6000" b="1" dirty="0" err="1" smtClean="0">
                <a:solidFill>
                  <a:srgbClr val="FFFF00"/>
                </a:solidFill>
              </a:rPr>
              <a:t>Theosis</a:t>
            </a:r>
            <a:r>
              <a:rPr lang="en-US" sz="6000" b="1" dirty="0" smtClean="0">
                <a:solidFill>
                  <a:srgbClr val="FFFF00"/>
                </a:solidFill>
              </a:rPr>
              <a:t>:</a:t>
            </a:r>
            <a:r>
              <a:rPr lang="en-US" dirty="0" smtClean="0"/>
              <a:t/>
            </a:r>
            <a:br>
              <a:rPr lang="en-US" dirty="0" smtClean="0"/>
            </a:br>
            <a:r>
              <a:rPr lang="en-US" dirty="0" smtClean="0">
                <a:solidFill>
                  <a:srgbClr val="FFFF00"/>
                </a:solidFill>
              </a:rPr>
              <a:t>The Transformation of Human Nature through Participation in the Divine Nature</a:t>
            </a:r>
            <a:endParaRPr lang="en-US" dirty="0">
              <a:solidFill>
                <a:srgbClr val="FFFF00"/>
              </a:solidFill>
            </a:endParaRPr>
          </a:p>
        </p:txBody>
      </p:sp>
      <p:sp>
        <p:nvSpPr>
          <p:cNvPr id="3" name="Subtitle 2"/>
          <p:cNvSpPr>
            <a:spLocks noGrp="1"/>
          </p:cNvSpPr>
          <p:nvPr>
            <p:ph type="subTitle" idx="1"/>
          </p:nvPr>
        </p:nvSpPr>
        <p:spPr/>
        <p:txBody>
          <a:bodyPr>
            <a:normAutofit lnSpcReduction="10000"/>
          </a:bodyPr>
          <a:lstStyle/>
          <a:p>
            <a:r>
              <a:rPr lang="en-US" dirty="0" smtClean="0"/>
              <a:t>A Tuesday-night series of learning at Holy Trinity Church</a:t>
            </a:r>
          </a:p>
          <a:p>
            <a:r>
              <a:rPr lang="en-US" dirty="0" smtClean="0"/>
              <a:t>Winter-Spring 2013</a:t>
            </a:r>
            <a:endParaRPr lang="en-US" dirty="0"/>
          </a:p>
        </p:txBody>
      </p:sp>
    </p:spTree>
    <p:extLst>
      <p:ext uri="{BB962C8B-B14F-4D97-AF65-F5344CB8AC3E}">
        <p14:creationId xmlns:p14="http://schemas.microsoft.com/office/powerpoint/2010/main" val="14612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Foundations</a:t>
            </a:r>
          </a:p>
        </p:txBody>
      </p:sp>
      <p:sp>
        <p:nvSpPr>
          <p:cNvPr id="3" name="Content Placeholder 2"/>
          <p:cNvSpPr>
            <a:spLocks noGrp="1"/>
          </p:cNvSpPr>
          <p:nvPr>
            <p:ph idx="1"/>
          </p:nvPr>
        </p:nvSpPr>
        <p:spPr>
          <a:xfrm>
            <a:off x="457200" y="1524000"/>
            <a:ext cx="8229600" cy="4602163"/>
          </a:xfrm>
        </p:spPr>
        <p:txBody>
          <a:bodyPr>
            <a:noAutofit/>
          </a:bodyPr>
          <a:lstStyle/>
          <a:p>
            <a:r>
              <a:rPr lang="en-US" sz="2800" dirty="0">
                <a:solidFill>
                  <a:srgbClr val="FFFF00"/>
                </a:solidFill>
              </a:rPr>
              <a:t>Psalm 82:1, 6-7  </a:t>
            </a:r>
            <a:r>
              <a:rPr lang="en-US" sz="2800" dirty="0"/>
              <a:t>God has taken his place in the divine council; in the midst of the </a:t>
            </a:r>
            <a:r>
              <a:rPr lang="en-US" sz="2800" dirty="0" smtClean="0"/>
              <a:t>gods </a:t>
            </a:r>
            <a:r>
              <a:rPr lang="en-US" sz="2800" i="1" dirty="0" smtClean="0"/>
              <a:t>(’</a:t>
            </a:r>
            <a:r>
              <a:rPr lang="en-US" sz="2800" i="1" dirty="0" err="1" smtClean="0"/>
              <a:t>elohim</a:t>
            </a:r>
            <a:r>
              <a:rPr lang="en-US" sz="2800" i="1" dirty="0"/>
              <a:t>)</a:t>
            </a:r>
            <a:r>
              <a:rPr lang="en-US" sz="2800" dirty="0" smtClean="0"/>
              <a:t> </a:t>
            </a:r>
            <a:r>
              <a:rPr lang="en-US" sz="2800" dirty="0"/>
              <a:t>he holds judgment…  I say, “You are </a:t>
            </a:r>
            <a:r>
              <a:rPr lang="en-US" sz="2800" dirty="0" smtClean="0"/>
              <a:t>gods, sons </a:t>
            </a:r>
            <a:r>
              <a:rPr lang="en-US" sz="2800" dirty="0"/>
              <a:t>of the Most High, all of </a:t>
            </a:r>
            <a:r>
              <a:rPr lang="en-US" sz="2800" dirty="0" smtClean="0"/>
              <a:t>you; nevertheless</a:t>
            </a:r>
            <a:r>
              <a:rPr lang="en-US" sz="2800" dirty="0"/>
              <a:t>, you shall die like </a:t>
            </a:r>
            <a:r>
              <a:rPr lang="en-US" sz="2800" dirty="0" smtClean="0"/>
              <a:t>men, and fall like any prince.”</a:t>
            </a:r>
          </a:p>
          <a:p>
            <a:r>
              <a:rPr lang="en-US" sz="2800" dirty="0">
                <a:solidFill>
                  <a:srgbClr val="FFFF00"/>
                </a:solidFill>
              </a:rPr>
              <a:t>John 10:34-35  </a:t>
            </a:r>
            <a:r>
              <a:rPr lang="en-US" sz="2800" dirty="0"/>
              <a:t>Jesus answered them, “Is it not written in your law, ‘I said, you are </a:t>
            </a:r>
            <a:r>
              <a:rPr lang="en-US" sz="2800" dirty="0" smtClean="0"/>
              <a:t>gods </a:t>
            </a:r>
            <a:r>
              <a:rPr lang="en-US" sz="2800" i="1" dirty="0" smtClean="0"/>
              <a:t>(</a:t>
            </a:r>
            <a:r>
              <a:rPr lang="el-GR" sz="2800" i="1" dirty="0"/>
              <a:t>θεοί </a:t>
            </a:r>
            <a:r>
              <a:rPr lang="en-US" sz="2800" i="1" dirty="0" smtClean="0"/>
              <a:t>)</a:t>
            </a:r>
            <a:r>
              <a:rPr lang="en-US" sz="2800" dirty="0" smtClean="0"/>
              <a:t>’? If </a:t>
            </a:r>
            <a:r>
              <a:rPr lang="en-US" sz="2800" dirty="0"/>
              <a:t>he called them gods to whom the word of God </a:t>
            </a:r>
            <a:r>
              <a:rPr lang="en-US" sz="2800" dirty="0" smtClean="0"/>
              <a:t>came… </a:t>
            </a:r>
          </a:p>
          <a:p>
            <a:r>
              <a:rPr lang="en-US" sz="2800" dirty="0">
                <a:solidFill>
                  <a:srgbClr val="FFFF00"/>
                </a:solidFill>
              </a:rPr>
              <a:t>Matthew 5:48  </a:t>
            </a:r>
            <a:r>
              <a:rPr lang="en-US" sz="2800" dirty="0"/>
              <a:t>Be </a:t>
            </a:r>
            <a:r>
              <a:rPr lang="en-US" sz="2800" dirty="0" smtClean="0"/>
              <a:t>perfect </a:t>
            </a:r>
            <a:r>
              <a:rPr lang="en-US" sz="2800" i="1" dirty="0" smtClean="0"/>
              <a:t>(</a:t>
            </a:r>
            <a:r>
              <a:rPr lang="el-GR" sz="2800" i="1" dirty="0" smtClean="0"/>
              <a:t>τέλειοι</a:t>
            </a:r>
            <a:r>
              <a:rPr lang="en-US" sz="2800" i="1" dirty="0" smtClean="0"/>
              <a:t>)</a:t>
            </a:r>
            <a:r>
              <a:rPr lang="en-US" sz="2800" dirty="0" smtClean="0"/>
              <a:t>, </a:t>
            </a:r>
            <a:r>
              <a:rPr lang="en-US" sz="2800" dirty="0"/>
              <a:t>therefore, as your heavenly Father is perfect. </a:t>
            </a:r>
          </a:p>
        </p:txBody>
      </p:sp>
    </p:spTree>
    <p:extLst>
      <p:ext uri="{BB962C8B-B14F-4D97-AF65-F5344CB8AC3E}">
        <p14:creationId xmlns:p14="http://schemas.microsoft.com/office/powerpoint/2010/main" val="1756730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6324600"/>
          </a:xfrm>
        </p:spPr>
        <p:txBody>
          <a:bodyPr>
            <a:noAutofit/>
          </a:bodyPr>
          <a:lstStyle/>
          <a:p>
            <a:pPr marL="0" indent="0">
              <a:buNone/>
            </a:pPr>
            <a:r>
              <a:rPr lang="en-US" sz="2600" dirty="0" smtClean="0"/>
              <a:t>You </a:t>
            </a:r>
            <a:r>
              <a:rPr lang="en-US" sz="2600" dirty="0"/>
              <a:t>were called a catechumen, which means one into whom something is drummed from without. You heard of some hope, but you did not know what. You heard mysteries without understanding anything. You heard Scriptures without plumbing their depth. It is not drummed in, any more, but whispered. For the indwelling Spirit is fashioning your mind into mansions for God. When you hear, in the future, Scriptures concerning mysteries, you will understand things you knew nothing of. And do not esteem as if a trifle what you are </a:t>
            </a:r>
            <a:r>
              <a:rPr lang="en-US" sz="2600" dirty="0" smtClean="0"/>
              <a:t>receiving… </a:t>
            </a:r>
            <a:r>
              <a:rPr lang="en-US" sz="2600" dirty="0"/>
              <a:t>you are recipient of a divine </a:t>
            </a:r>
            <a:r>
              <a:rPr lang="en-US" sz="2600" dirty="0" smtClean="0"/>
              <a:t>title… It </a:t>
            </a:r>
            <a:r>
              <a:rPr lang="en-US" sz="2600" dirty="0"/>
              <a:t>was as foreseeing that a divine title would come to be applied to human beings that the psalmist, speaking in the person of God, said, “I have said, you are gods and are all the children of the most High.” </a:t>
            </a:r>
            <a:r>
              <a:rPr lang="en-US" sz="2600" dirty="0" smtClean="0"/>
              <a:t>You </a:t>
            </a:r>
            <a:r>
              <a:rPr lang="en-US" sz="2600" dirty="0"/>
              <a:t>have entered the contest; run your course </a:t>
            </a:r>
            <a:r>
              <a:rPr lang="en-US" sz="2600" dirty="0" smtClean="0"/>
              <a:t>steadfastly. </a:t>
            </a:r>
          </a:p>
          <a:p>
            <a:pPr marL="0" indent="0" algn="r">
              <a:buNone/>
            </a:pPr>
            <a:r>
              <a:rPr lang="en-US" sz="2600" cap="small" dirty="0" smtClean="0"/>
              <a:t>Cyril of Jerusalem</a:t>
            </a:r>
            <a:r>
              <a:rPr lang="en-US" sz="2600" dirty="0" smtClean="0"/>
              <a:t> (315-86), </a:t>
            </a:r>
            <a:r>
              <a:rPr lang="en-US" sz="2600" i="1" dirty="0" err="1" smtClean="0"/>
              <a:t>Procatachesis</a:t>
            </a:r>
            <a:r>
              <a:rPr lang="en-US" sz="2600" i="1" dirty="0" smtClean="0"/>
              <a:t> 6</a:t>
            </a:r>
            <a:endParaRPr lang="en-US" sz="2600" i="1" dirty="0"/>
          </a:p>
        </p:txBody>
      </p:sp>
    </p:spTree>
    <p:extLst>
      <p:ext uri="{BB962C8B-B14F-4D97-AF65-F5344CB8AC3E}">
        <p14:creationId xmlns:p14="http://schemas.microsoft.com/office/powerpoint/2010/main" val="3268560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534400" cy="6172200"/>
          </a:xfrm>
        </p:spPr>
        <p:txBody>
          <a:bodyPr>
            <a:noAutofit/>
          </a:bodyPr>
          <a:lstStyle/>
          <a:p>
            <a:pPr marL="0" indent="0">
              <a:buNone/>
            </a:pPr>
            <a:r>
              <a:rPr lang="en-US" sz="2600" dirty="0"/>
              <a:t>From </a:t>
            </a:r>
            <a:r>
              <a:rPr lang="en-US" sz="2600" dirty="0" smtClean="0"/>
              <a:t>the one </a:t>
            </a:r>
            <a:r>
              <a:rPr lang="en-US" sz="2600" dirty="0"/>
              <a:t>true God, certain ones, in order that they might be gods, did not have the name by nature but received it by the gift of grace. Concerning such gods, it was Moses to whom that one true God said, “See, I have made you like God to </a:t>
            </a:r>
            <a:r>
              <a:rPr lang="en-US" sz="2600" dirty="0" smtClean="0"/>
              <a:t>Pharaoh (Exodus 7:1).” </a:t>
            </a:r>
            <a:r>
              <a:rPr lang="en-US" sz="2600" dirty="0"/>
              <a:t>Of such people are also those to whom it is said, “I said, ‘You are gods, children of the most High, all of you</a:t>
            </a:r>
            <a:r>
              <a:rPr lang="en-US" sz="2600" dirty="0" smtClean="0"/>
              <a:t>.’” </a:t>
            </a:r>
            <a:r>
              <a:rPr lang="en-US" sz="2600" dirty="0"/>
              <a:t>Therefore, these gods received that grace to be gods so that they might become the children of God. The Evangelist says that “to those who did accept him, he gave power to become the children of God, to those who believe in his name, who were born, not by natural generation, or by human choice or by a man’s decision, but of God</a:t>
            </a:r>
            <a:r>
              <a:rPr lang="en-US" sz="2600" dirty="0" smtClean="0"/>
              <a:t>.” Likewise</a:t>
            </a:r>
            <a:r>
              <a:rPr lang="en-US" sz="2600" dirty="0"/>
              <a:t>, to them it is said, “I said, ‘You are gods, children of the most High, all of you</a:t>
            </a:r>
            <a:r>
              <a:rPr lang="en-US" sz="2600" dirty="0" smtClean="0"/>
              <a:t>.’” </a:t>
            </a:r>
            <a:endParaRPr lang="en-US" sz="2600" dirty="0"/>
          </a:p>
          <a:p>
            <a:pPr marL="0" indent="0" algn="r">
              <a:buNone/>
            </a:pPr>
            <a:r>
              <a:rPr lang="en-US" sz="2600" cap="small" dirty="0" err="1" smtClean="0"/>
              <a:t>Fulgentius</a:t>
            </a:r>
            <a:r>
              <a:rPr lang="en-US" sz="2600" cap="small" dirty="0" smtClean="0"/>
              <a:t> of </a:t>
            </a:r>
            <a:r>
              <a:rPr lang="en-US" sz="2600" cap="small" dirty="0" err="1" smtClean="0"/>
              <a:t>Ruspe</a:t>
            </a:r>
            <a:r>
              <a:rPr lang="en-US" sz="2600" dirty="0" smtClean="0"/>
              <a:t> (467-532), </a:t>
            </a:r>
            <a:r>
              <a:rPr lang="en-US" sz="2600" i="1" dirty="0" smtClean="0"/>
              <a:t>Letter 12.9</a:t>
            </a:r>
            <a:endParaRPr lang="en-US" sz="2600" i="1" dirty="0"/>
          </a:p>
        </p:txBody>
      </p:sp>
    </p:spTree>
    <p:extLst>
      <p:ext uri="{BB962C8B-B14F-4D97-AF65-F5344CB8AC3E}">
        <p14:creationId xmlns:p14="http://schemas.microsoft.com/office/powerpoint/2010/main" val="2637662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Foundations</a:t>
            </a:r>
          </a:p>
        </p:txBody>
      </p:sp>
      <p:sp>
        <p:nvSpPr>
          <p:cNvPr id="3" name="Content Placeholder 2"/>
          <p:cNvSpPr>
            <a:spLocks noGrp="1"/>
          </p:cNvSpPr>
          <p:nvPr>
            <p:ph idx="1"/>
          </p:nvPr>
        </p:nvSpPr>
        <p:spPr/>
        <p:txBody>
          <a:bodyPr>
            <a:normAutofit/>
          </a:bodyPr>
          <a:lstStyle/>
          <a:p>
            <a:r>
              <a:rPr lang="en-US" sz="2800" dirty="0" smtClean="0">
                <a:solidFill>
                  <a:srgbClr val="FFFF00"/>
                </a:solidFill>
              </a:rPr>
              <a:t>John 10:34-35  </a:t>
            </a:r>
            <a:r>
              <a:rPr lang="en-US" sz="2800" dirty="0" smtClean="0"/>
              <a:t>Jesus answered them, “Is it not written in your law, ‘I said, you are gods </a:t>
            </a:r>
            <a:r>
              <a:rPr lang="en-US" sz="2800" i="1" dirty="0" smtClean="0"/>
              <a:t>(</a:t>
            </a:r>
            <a:r>
              <a:rPr lang="el-GR" sz="2800" i="1" dirty="0" smtClean="0"/>
              <a:t>θεοί </a:t>
            </a:r>
            <a:r>
              <a:rPr lang="en-US" sz="2800" i="1" dirty="0" smtClean="0"/>
              <a:t>)</a:t>
            </a:r>
            <a:r>
              <a:rPr lang="en-US" sz="2800" dirty="0"/>
              <a:t>’? If he called them gods to whom the word of God came… do you say of him whom the Father consecrated and sent into the world, ‘You are blaspheming,’ because I said, ‘I am the Son of God’? </a:t>
            </a:r>
            <a:r>
              <a:rPr lang="en-US" sz="2800" dirty="0" smtClean="0"/>
              <a:t>If </a:t>
            </a:r>
            <a:r>
              <a:rPr lang="en-US" sz="2800" dirty="0"/>
              <a:t>I am not doing the works of my Father, then do not believe me; </a:t>
            </a:r>
            <a:r>
              <a:rPr lang="en-US" sz="2800" dirty="0" smtClean="0"/>
              <a:t>but </a:t>
            </a:r>
            <a:r>
              <a:rPr lang="en-US" sz="2800" dirty="0"/>
              <a:t>if I do them, even though you do not believe me, believe the works, that you may know and understand that the Father is in me and I am in the Father</a:t>
            </a:r>
            <a:r>
              <a:rPr lang="en-US" sz="2800" dirty="0" smtClean="0"/>
              <a:t>.”</a:t>
            </a:r>
          </a:p>
        </p:txBody>
      </p:sp>
    </p:spTree>
    <p:extLst>
      <p:ext uri="{BB962C8B-B14F-4D97-AF65-F5344CB8AC3E}">
        <p14:creationId xmlns:p14="http://schemas.microsoft.com/office/powerpoint/2010/main" val="20029735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6000"/>
          </a:xfrm>
        </p:spPr>
        <p:txBody>
          <a:bodyPr>
            <a:noAutofit/>
          </a:bodyPr>
          <a:lstStyle/>
          <a:p>
            <a:pPr marL="0" indent="0">
              <a:buNone/>
            </a:pPr>
            <a:r>
              <a:rPr lang="en-US" sz="2800" dirty="0"/>
              <a:t>Christ was not man [first], and then became God. Rather, he was [first] God, and then he became man, and that to deify us. When he became man, he was called Son and God, but before he became man, God had called the ancient people sons. In fact, he made Moses a god to Pharaoh, and Scripture says of many, “God stands in the congregation of gods</a:t>
            </a:r>
            <a:r>
              <a:rPr lang="en-US" sz="2800" dirty="0" smtClean="0"/>
              <a:t>.” Since </a:t>
            </a:r>
            <a:r>
              <a:rPr lang="en-US" sz="2800" dirty="0"/>
              <a:t>this is so, it is plain that he is called Son and God later than they are. How then are all things through him, and how is he before everything? Or, how is he “firstborn of the whole creation” if he has others before him who are called sons and gods? And how is it that those first </a:t>
            </a:r>
            <a:r>
              <a:rPr lang="en-US" sz="2800" dirty="0" smtClean="0"/>
              <a:t>partakers do </a:t>
            </a:r>
            <a:r>
              <a:rPr lang="en-US" sz="2800" dirty="0"/>
              <a:t>not partake of the Word</a:t>
            </a:r>
            <a:r>
              <a:rPr lang="en-US" sz="2800" dirty="0" smtClean="0"/>
              <a:t>?</a:t>
            </a:r>
          </a:p>
          <a:p>
            <a:pPr marL="0" indent="0" algn="r">
              <a:buNone/>
            </a:pPr>
            <a:r>
              <a:rPr lang="en-US" sz="2800" cap="small" dirty="0" smtClean="0"/>
              <a:t>Athanasius (295-373)</a:t>
            </a:r>
            <a:r>
              <a:rPr lang="en-US" sz="2800" dirty="0" smtClean="0"/>
              <a:t>, </a:t>
            </a:r>
            <a:r>
              <a:rPr lang="en-US" sz="2800" i="1" dirty="0" smtClean="0"/>
              <a:t>Discourses Against the Arians 1.11.39</a:t>
            </a:r>
            <a:endParaRPr lang="en-US" sz="2800" i="1" dirty="0"/>
          </a:p>
        </p:txBody>
      </p:sp>
    </p:spTree>
    <p:extLst>
      <p:ext uri="{BB962C8B-B14F-4D97-AF65-F5344CB8AC3E}">
        <p14:creationId xmlns:p14="http://schemas.microsoft.com/office/powerpoint/2010/main" val="3189693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0" indent="0">
              <a:buNone/>
            </a:pPr>
            <a:r>
              <a:rPr lang="en-US" sz="2800" dirty="0"/>
              <a:t>If the word of God came to people, that they might be called gods, how can the very Word of God, who is with God, be other than God? If by the word of God people become gods, if by participation they become gods, can he in whom they participate not be God? If lights that are lit are gods, is the light that enlightens not God? If through being warmed in a way by saving fire they are constituted gods, is he who gives them the warmth other than God? You approach the light and are enlightened and numbered among the children of God.</a:t>
            </a:r>
          </a:p>
          <a:p>
            <a:pPr marL="0" indent="0" algn="r">
              <a:buNone/>
            </a:pPr>
            <a:r>
              <a:rPr lang="en-US" sz="2800" cap="small" dirty="0" smtClean="0"/>
              <a:t>Augustine (354-430)</a:t>
            </a:r>
            <a:r>
              <a:rPr lang="en-US" sz="2800" dirty="0" smtClean="0"/>
              <a:t>, </a:t>
            </a:r>
            <a:r>
              <a:rPr lang="en-US" sz="2800" i="1" dirty="0" smtClean="0"/>
              <a:t>Tractates On the Gospel of      John 48.9</a:t>
            </a:r>
            <a:endParaRPr lang="en-US" sz="2800" i="1" dirty="0"/>
          </a:p>
        </p:txBody>
      </p:sp>
    </p:spTree>
    <p:extLst>
      <p:ext uri="{BB962C8B-B14F-4D97-AF65-F5344CB8AC3E}">
        <p14:creationId xmlns:p14="http://schemas.microsoft.com/office/powerpoint/2010/main" val="3300273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019800"/>
          </a:xfrm>
        </p:spPr>
        <p:txBody>
          <a:bodyPr>
            <a:noAutofit/>
          </a:bodyPr>
          <a:lstStyle/>
          <a:p>
            <a:pPr marL="0" indent="0">
              <a:buNone/>
            </a:pPr>
            <a:r>
              <a:rPr lang="en-US" sz="2600" dirty="0"/>
              <a:t>The Son does not say, “The Father is in me, and I in him,” in the sense in which we say it. For if our thinking is in line with him, then we are in God. And if we live the way he wants us to, then God is in us. Believers, by participating in his grace and being illuminated by him, are said to be in him and he in us. But this is not how it is with the only begotten Son. He is in the Father, and the Father is in him as one who is equal is in him whose equal he is. In short, we can sometimes say, “We are in God, and God is in us,” but can we say I and God are one? You are in God because God contains you. God is in you because you have become the temple of God.… </a:t>
            </a:r>
            <a:r>
              <a:rPr lang="en-US" sz="2600" dirty="0" smtClean="0"/>
              <a:t>Recognize the prerogative of the Lord and the privilege of the servant. The </a:t>
            </a:r>
            <a:r>
              <a:rPr lang="en-US" sz="2600" dirty="0"/>
              <a:t>prerogative of the Lord is equality with the Father; the privilege of the servant is fellowship with the </a:t>
            </a:r>
            <a:r>
              <a:rPr lang="en-US" sz="2600" dirty="0" smtClean="0"/>
              <a:t>Savior.</a:t>
            </a:r>
            <a:endParaRPr lang="en-US" sz="2600" dirty="0"/>
          </a:p>
          <a:p>
            <a:pPr marL="0" indent="0" algn="r">
              <a:buNone/>
            </a:pPr>
            <a:r>
              <a:rPr lang="en-US" sz="2600" cap="small" dirty="0" smtClean="0"/>
              <a:t>Augustine</a:t>
            </a:r>
            <a:r>
              <a:rPr lang="en-US" sz="2600" dirty="0" smtClean="0"/>
              <a:t>, </a:t>
            </a:r>
            <a:r>
              <a:rPr lang="en-US" sz="2600" i="1" dirty="0" smtClean="0"/>
              <a:t>Tractates On the Gospel of John 48.10</a:t>
            </a:r>
            <a:endParaRPr lang="en-US" sz="2600" i="1" dirty="0"/>
          </a:p>
        </p:txBody>
      </p:sp>
    </p:spTree>
    <p:extLst>
      <p:ext uri="{BB962C8B-B14F-4D97-AF65-F5344CB8AC3E}">
        <p14:creationId xmlns:p14="http://schemas.microsoft.com/office/powerpoint/2010/main" val="3260428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019800"/>
          </a:xfrm>
        </p:spPr>
        <p:txBody>
          <a:bodyPr>
            <a:noAutofit/>
          </a:bodyPr>
          <a:lstStyle/>
          <a:p>
            <a:pPr marL="0" indent="0">
              <a:buNone/>
            </a:pPr>
            <a:r>
              <a:rPr lang="en-US" sz="2800" dirty="0"/>
              <a:t>The law gives the name of gods to those who are confessedly mortals. And so, if other people may use this name without blasphemy, there can obviously be no blasphemy in its use by the man whom the Father has sanctified. Also, note here that throughout this argument he calls himself man, for the Son of God is also Son of man. He excels above the rest who, nonetheless, are guilty of no irreverence in styling themselves </a:t>
            </a:r>
            <a:r>
              <a:rPr lang="en-US" sz="2800" dirty="0" smtClean="0"/>
              <a:t>gods… </a:t>
            </a:r>
            <a:r>
              <a:rPr lang="en-US" sz="2800" dirty="0"/>
              <a:t>And so, the accusation of blasphemy against him in making himself God falls to the ground. For the Word of God has conferred this name on many people; and he who was sanctified and sent by the Father did no more than proclaim himself the Son of God</a:t>
            </a:r>
            <a:r>
              <a:rPr lang="en-US" sz="2800" dirty="0" smtClean="0"/>
              <a:t>.</a:t>
            </a:r>
            <a:endParaRPr lang="en-US" sz="2800" dirty="0"/>
          </a:p>
          <a:p>
            <a:pPr marL="0" indent="0" algn="r">
              <a:buNone/>
            </a:pPr>
            <a:r>
              <a:rPr lang="en-US" sz="2800" cap="small" dirty="0" smtClean="0"/>
              <a:t>Hilary of Poitiers (315-367)</a:t>
            </a:r>
            <a:r>
              <a:rPr lang="en-US" sz="2800" dirty="0" smtClean="0"/>
              <a:t>, </a:t>
            </a:r>
            <a:r>
              <a:rPr lang="en-US" sz="2800" i="1" dirty="0" smtClean="0"/>
              <a:t>On the Holy Trinity 7.24</a:t>
            </a:r>
            <a:endParaRPr lang="en-US" sz="2800" i="1" dirty="0"/>
          </a:p>
        </p:txBody>
      </p:sp>
    </p:spTree>
    <p:extLst>
      <p:ext uri="{BB962C8B-B14F-4D97-AF65-F5344CB8AC3E}">
        <p14:creationId xmlns:p14="http://schemas.microsoft.com/office/powerpoint/2010/main" val="1087864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Autofit/>
          </a:bodyPr>
          <a:lstStyle/>
          <a:p>
            <a:pPr marL="457200" indent="-457200">
              <a:spcBef>
                <a:spcPts val="0"/>
              </a:spcBef>
              <a:buNone/>
            </a:pPr>
            <a:r>
              <a:rPr lang="en-US" sz="2800" dirty="0" smtClean="0"/>
              <a:t>So uniting with your body, I share in your nature,</a:t>
            </a:r>
          </a:p>
          <a:p>
            <a:pPr marL="457200" indent="-457200">
              <a:spcBef>
                <a:spcPts val="0"/>
              </a:spcBef>
              <a:buNone/>
            </a:pPr>
            <a:r>
              <a:rPr lang="en-US" sz="2800" dirty="0"/>
              <a:t>a</a:t>
            </a:r>
            <a:r>
              <a:rPr lang="en-US" sz="2800" dirty="0" smtClean="0"/>
              <a:t>nd I truly take as mine what is yours,</a:t>
            </a:r>
          </a:p>
          <a:p>
            <a:pPr marL="457200" indent="-457200">
              <a:spcBef>
                <a:spcPts val="0"/>
              </a:spcBef>
              <a:buNone/>
            </a:pPr>
            <a:r>
              <a:rPr lang="en-US" sz="2800" dirty="0"/>
              <a:t>u</a:t>
            </a:r>
            <a:r>
              <a:rPr lang="en-US" sz="2800" dirty="0" smtClean="0"/>
              <a:t>niting with your divinity, and thus becoming an heir,</a:t>
            </a:r>
          </a:p>
          <a:p>
            <a:pPr marL="457200" indent="-457200">
              <a:spcBef>
                <a:spcPts val="0"/>
              </a:spcBef>
              <a:buNone/>
            </a:pPr>
            <a:r>
              <a:rPr lang="en-US" sz="2800" dirty="0"/>
              <a:t>s</a:t>
            </a:r>
            <a:r>
              <a:rPr lang="en-US" sz="2800" dirty="0" smtClean="0"/>
              <a:t>uperior in my body to those who have no body.</a:t>
            </a:r>
          </a:p>
          <a:p>
            <a:pPr marL="457200" indent="-457200">
              <a:spcBef>
                <a:spcPts val="0"/>
              </a:spcBef>
              <a:buNone/>
            </a:pPr>
            <a:r>
              <a:rPr lang="en-US" sz="2800" dirty="0" smtClean="0"/>
              <a:t>I am made a son of God, as you have said,</a:t>
            </a:r>
          </a:p>
          <a:p>
            <a:pPr marL="457200" indent="-457200">
              <a:spcBef>
                <a:spcPts val="0"/>
              </a:spcBef>
              <a:buNone/>
            </a:pPr>
            <a:r>
              <a:rPr lang="en-US" sz="2800" dirty="0"/>
              <a:t>n</a:t>
            </a:r>
            <a:r>
              <a:rPr lang="en-US" sz="2800" dirty="0" smtClean="0"/>
              <a:t>ot to the angels, but to us, calling us gods.</a:t>
            </a:r>
          </a:p>
          <a:p>
            <a:pPr marL="457200" indent="-457200">
              <a:spcBef>
                <a:spcPts val="0"/>
              </a:spcBef>
              <a:buNone/>
            </a:pPr>
            <a:r>
              <a:rPr lang="en-US" sz="2800" dirty="0" smtClean="0"/>
              <a:t>“You are gods and are all sons of the Most High.”</a:t>
            </a:r>
          </a:p>
          <a:p>
            <a:pPr marL="0" indent="0">
              <a:spcBef>
                <a:spcPts val="0"/>
              </a:spcBef>
              <a:buNone/>
            </a:pPr>
            <a:r>
              <a:rPr lang="en-US" sz="2800" dirty="0" smtClean="0"/>
              <a:t>Glory be to your kindness and to the plan (</a:t>
            </a:r>
            <a:r>
              <a:rPr lang="en-US" sz="2800" dirty="0" err="1" smtClean="0"/>
              <a:t>oikonomia</a:t>
            </a:r>
            <a:r>
              <a:rPr lang="en-US" sz="2800" dirty="0" smtClean="0"/>
              <a:t>) by which you became human, you who by nature are God…</a:t>
            </a:r>
          </a:p>
          <a:p>
            <a:pPr marL="457200" indent="-457200">
              <a:spcBef>
                <a:spcPts val="0"/>
              </a:spcBef>
              <a:buNone/>
            </a:pPr>
            <a:r>
              <a:rPr lang="en-US" sz="2800" dirty="0"/>
              <a:t>a</a:t>
            </a:r>
            <a:r>
              <a:rPr lang="en-US" sz="2800" dirty="0" smtClean="0"/>
              <a:t>nd you made me god, a mortal by my nature,</a:t>
            </a:r>
          </a:p>
          <a:p>
            <a:pPr marL="457200" indent="-457200">
              <a:spcBef>
                <a:spcPts val="0"/>
              </a:spcBef>
              <a:buNone/>
            </a:pPr>
            <a:r>
              <a:rPr lang="en-US" sz="2800" dirty="0" smtClean="0"/>
              <a:t>god by adoption and by your grace, through your Spirit,</a:t>
            </a:r>
          </a:p>
          <a:p>
            <a:pPr marL="0" indent="0">
              <a:spcBef>
                <a:spcPts val="0"/>
              </a:spcBef>
              <a:buNone/>
            </a:pPr>
            <a:r>
              <a:rPr lang="en-US" sz="2800" dirty="0" smtClean="0"/>
              <a:t>bringing together as god a unity of opposites.</a:t>
            </a:r>
          </a:p>
          <a:p>
            <a:pPr marL="0" indent="0" algn="r">
              <a:spcBef>
                <a:spcPts val="0"/>
              </a:spcBef>
              <a:buNone/>
            </a:pPr>
            <a:r>
              <a:rPr lang="en-US" sz="2800" cap="small" dirty="0" err="1" smtClean="0"/>
              <a:t>Symeon</a:t>
            </a:r>
            <a:r>
              <a:rPr lang="en-US" sz="2800" cap="small" dirty="0" smtClean="0"/>
              <a:t> the New Theologian </a:t>
            </a:r>
            <a:r>
              <a:rPr lang="en-US" sz="2800" dirty="0" smtClean="0"/>
              <a:t>(949-1022), </a:t>
            </a:r>
            <a:r>
              <a:rPr lang="en-US" sz="2800" i="1" dirty="0" smtClean="0"/>
              <a:t>Hymns of    Divine Love 7.30-42</a:t>
            </a:r>
            <a:endParaRPr lang="en-US" sz="2800" i="1" dirty="0"/>
          </a:p>
        </p:txBody>
      </p:sp>
    </p:spTree>
    <p:extLst>
      <p:ext uri="{BB962C8B-B14F-4D97-AF65-F5344CB8AC3E}">
        <p14:creationId xmlns:p14="http://schemas.microsoft.com/office/powerpoint/2010/main" val="1887710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Biblical </a:t>
            </a:r>
            <a:r>
              <a:rPr lang="en-US" dirty="0" smtClean="0"/>
              <a:t>Foundations – Context!</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3000" dirty="0" smtClean="0">
                <a:solidFill>
                  <a:srgbClr val="FFFF00"/>
                </a:solidFill>
              </a:rPr>
              <a:t>Psalm 82:1-4, 6-8  </a:t>
            </a:r>
            <a:r>
              <a:rPr lang="en-US" sz="3000" dirty="0" smtClean="0"/>
              <a:t>God has taken his place in the divine council; in the midst of the gods </a:t>
            </a:r>
            <a:r>
              <a:rPr lang="en-US" sz="3000" i="1" dirty="0" smtClean="0"/>
              <a:t>(’</a:t>
            </a:r>
            <a:r>
              <a:rPr lang="en-US" sz="3000" i="1" dirty="0" err="1" smtClean="0"/>
              <a:t>elohim</a:t>
            </a:r>
            <a:r>
              <a:rPr lang="en-US" sz="3000" i="1" dirty="0" smtClean="0"/>
              <a:t>)</a:t>
            </a:r>
            <a:r>
              <a:rPr lang="en-US" sz="3000" dirty="0" smtClean="0"/>
              <a:t> he holds judgment: “How long will you judge unjustly and show partiality to the wicked? Give justice to the weak and the fatherless; maintain the right of the afflicted and the destitute. Rescue the weak and the needy; deliver them from the hand of the wicked.” I say, “You are gods, sons of the Most High, all of you; nevertheless, you shall die like men, and fall like any prince.” </a:t>
            </a:r>
            <a:r>
              <a:rPr lang="en-US" sz="3000" dirty="0"/>
              <a:t>Arise, O God, judge the earth</a:t>
            </a:r>
            <a:r>
              <a:rPr lang="en-US" sz="3000" dirty="0" smtClean="0"/>
              <a:t>; for </a:t>
            </a:r>
            <a:r>
              <a:rPr lang="en-US" sz="3000" dirty="0"/>
              <a:t>to </a:t>
            </a:r>
            <a:r>
              <a:rPr lang="en-US" sz="3000" dirty="0" smtClean="0"/>
              <a:t>you belong </a:t>
            </a:r>
            <a:r>
              <a:rPr lang="en-US" sz="3000" dirty="0"/>
              <a:t>all the nations</a:t>
            </a:r>
            <a:r>
              <a:rPr lang="en-US" sz="3000" dirty="0" smtClean="0"/>
              <a:t>!</a:t>
            </a:r>
            <a:endParaRPr lang="en-US" sz="3000" dirty="0"/>
          </a:p>
        </p:txBody>
      </p:sp>
    </p:spTree>
    <p:extLst>
      <p:ext uri="{BB962C8B-B14F-4D97-AF65-F5344CB8AC3E}">
        <p14:creationId xmlns:p14="http://schemas.microsoft.com/office/powerpoint/2010/main" val="13033085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 Questions</a:t>
            </a:r>
            <a:endParaRPr lang="en-US" dirty="0"/>
          </a:p>
        </p:txBody>
      </p:sp>
      <p:sp>
        <p:nvSpPr>
          <p:cNvPr id="3" name="Content Placeholder 2"/>
          <p:cNvSpPr>
            <a:spLocks noGrp="1"/>
          </p:cNvSpPr>
          <p:nvPr>
            <p:ph idx="1"/>
          </p:nvPr>
        </p:nvSpPr>
        <p:spPr/>
        <p:txBody>
          <a:bodyPr>
            <a:normAutofit/>
          </a:bodyPr>
          <a:lstStyle/>
          <a:p>
            <a:r>
              <a:rPr lang="en-US" sz="2800" dirty="0" smtClean="0"/>
              <a:t>Is </a:t>
            </a:r>
            <a:r>
              <a:rPr lang="en-US" sz="2800" i="1" dirty="0" err="1" smtClean="0"/>
              <a:t>theosis</a:t>
            </a:r>
            <a:r>
              <a:rPr lang="en-US" sz="2800" dirty="0" smtClean="0"/>
              <a:t> a pagan or a Christian concept?</a:t>
            </a:r>
          </a:p>
          <a:p>
            <a:r>
              <a:rPr lang="en-US" sz="2800" dirty="0" smtClean="0"/>
              <a:t>Is it found in the Old and New Testaments of the Christian Bible?</a:t>
            </a:r>
            <a:endParaRPr lang="en-US" sz="2800" dirty="0"/>
          </a:p>
          <a:p>
            <a:r>
              <a:rPr lang="en-US" sz="2800" dirty="0" smtClean="0"/>
              <a:t>How did the Fathers of the Church develop this doctrine?</a:t>
            </a:r>
          </a:p>
          <a:p>
            <a:r>
              <a:rPr lang="en-US" sz="2800" dirty="0" smtClean="0"/>
              <a:t>How does the doctrine manifest itself in the church’s worship and expressions of faith?</a:t>
            </a:r>
          </a:p>
          <a:p>
            <a:r>
              <a:rPr lang="en-US" sz="2800" dirty="0" smtClean="0"/>
              <a:t>How does one attain to </a:t>
            </a:r>
            <a:r>
              <a:rPr lang="en-US" sz="2800" dirty="0" err="1" smtClean="0"/>
              <a:t>theosis</a:t>
            </a:r>
            <a:r>
              <a:rPr lang="en-US" sz="2800" dirty="0" smtClean="0"/>
              <a:t>/deification?</a:t>
            </a:r>
          </a:p>
          <a:p>
            <a:r>
              <a:rPr lang="en-US" sz="2800" dirty="0" smtClean="0"/>
              <a:t>What does it mean for us today?</a:t>
            </a:r>
            <a:endParaRPr lang="en-US" sz="2800" dirty="0"/>
          </a:p>
        </p:txBody>
      </p:sp>
    </p:spTree>
    <p:extLst>
      <p:ext uri="{BB962C8B-B14F-4D97-AF65-F5344CB8AC3E}">
        <p14:creationId xmlns:p14="http://schemas.microsoft.com/office/powerpoint/2010/main" val="17703844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Autofit/>
          </a:bodyPr>
          <a:lstStyle/>
          <a:p>
            <a:pPr marL="0" indent="0">
              <a:buNone/>
            </a:pPr>
            <a:r>
              <a:rPr lang="en-US" sz="3000" dirty="0" smtClean="0"/>
              <a:t>In Psalm 82, the Lord God presides over the great assembly of gods and mortals. What God says to mortals is meant to shock: “You are gods, sons of the Most High.” God is calling humans, created in God’s image and likeness, to act with justice, as God would act: “to defend the cause of the weak and needy, and deliver them from the hand of the wicked.” This aspect seems to have received little attention by ancient and modern writers on </a:t>
            </a:r>
            <a:r>
              <a:rPr lang="en-US" sz="3000" dirty="0" err="1" smtClean="0"/>
              <a:t>theosis</a:t>
            </a:r>
            <a:r>
              <a:rPr lang="en-US" sz="3000" dirty="0" smtClean="0"/>
              <a:t>. The danger always exists that </a:t>
            </a:r>
            <a:r>
              <a:rPr lang="en-US" sz="3000" dirty="0" err="1" smtClean="0"/>
              <a:t>theosis</a:t>
            </a:r>
            <a:r>
              <a:rPr lang="en-US" sz="3000" dirty="0" smtClean="0"/>
              <a:t> becomes a personal attainment, in isolation, through prayer and ascetical effort.</a:t>
            </a:r>
            <a:endParaRPr lang="en-US" sz="3000" dirty="0"/>
          </a:p>
        </p:txBody>
      </p:sp>
    </p:spTree>
    <p:extLst>
      <p:ext uri="{BB962C8B-B14F-4D97-AF65-F5344CB8AC3E}">
        <p14:creationId xmlns:p14="http://schemas.microsoft.com/office/powerpoint/2010/main" val="3259831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Foundations</a:t>
            </a:r>
          </a:p>
        </p:txBody>
      </p:sp>
      <p:sp>
        <p:nvSpPr>
          <p:cNvPr id="3" name="Content Placeholder 2"/>
          <p:cNvSpPr>
            <a:spLocks noGrp="1"/>
          </p:cNvSpPr>
          <p:nvPr>
            <p:ph idx="1"/>
          </p:nvPr>
        </p:nvSpPr>
        <p:spPr/>
        <p:txBody>
          <a:bodyPr>
            <a:noAutofit/>
          </a:bodyPr>
          <a:lstStyle/>
          <a:p>
            <a:r>
              <a:rPr lang="en-US" sz="3200" dirty="0">
                <a:solidFill>
                  <a:srgbClr val="FFFF00"/>
                </a:solidFill>
              </a:rPr>
              <a:t>2 Corinthians 3:18  </a:t>
            </a:r>
            <a:r>
              <a:rPr lang="en-US" sz="3200" dirty="0"/>
              <a:t>And we all, with </a:t>
            </a:r>
            <a:r>
              <a:rPr lang="en-US" sz="3200" dirty="0" smtClean="0"/>
              <a:t>uncovered face</a:t>
            </a:r>
            <a:r>
              <a:rPr lang="en-US" sz="3200" dirty="0"/>
              <a:t>, beholding the glory of the </a:t>
            </a:r>
            <a:r>
              <a:rPr lang="en-US" sz="3200" dirty="0" smtClean="0"/>
              <a:t>Lord as (though reflected) in a mirror, </a:t>
            </a:r>
            <a:r>
              <a:rPr lang="en-US" sz="3200" dirty="0"/>
              <a:t>are being </a:t>
            </a:r>
            <a:r>
              <a:rPr lang="en-US" sz="3200" dirty="0" smtClean="0"/>
              <a:t>transformed into the same image </a:t>
            </a:r>
            <a:r>
              <a:rPr lang="en-US" sz="3200" dirty="0"/>
              <a:t>from one degree of glory to </a:t>
            </a:r>
            <a:r>
              <a:rPr lang="en-US" sz="3200" dirty="0" smtClean="0"/>
              <a:t>another.</a:t>
            </a:r>
          </a:p>
          <a:p>
            <a:r>
              <a:rPr lang="el-GR" sz="3200" dirty="0"/>
              <a:t>ἡμεῖς δὲ πάντες ἀνακεκαλυμμένῳ προσώπῳ τὴν δόξαν κυρίου κατοπτριζόμενοι τὴν αὐτὴν εἰκόνα μεταμορφούμεθα ἀπὸ δόξης εἰς δόξαν καθάπερ ἀπὸ κυρίου πνεύματος</a:t>
            </a:r>
            <a:r>
              <a:rPr lang="el-GR" sz="3200" dirty="0" smtClean="0"/>
              <a:t>.</a:t>
            </a:r>
            <a:endParaRPr lang="el-GR" sz="3200" dirty="0"/>
          </a:p>
        </p:txBody>
      </p:sp>
    </p:spTree>
    <p:extLst>
      <p:ext uri="{BB962C8B-B14F-4D97-AF65-F5344CB8AC3E}">
        <p14:creationId xmlns:p14="http://schemas.microsoft.com/office/powerpoint/2010/main" val="4884602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867400"/>
          </a:xfrm>
        </p:spPr>
        <p:txBody>
          <a:bodyPr>
            <a:noAutofit/>
          </a:bodyPr>
          <a:lstStyle/>
          <a:p>
            <a:pPr marL="0" indent="0">
              <a:buNone/>
            </a:pPr>
            <a:r>
              <a:rPr lang="en-US" sz="2800" dirty="0" smtClean="0"/>
              <a:t>Therefore</a:t>
            </a:r>
            <a:r>
              <a:rPr lang="en-US" sz="2800" dirty="0"/>
              <a:t>, I do not think it is a fearful thing (I mean that our nature is changeable). The Logos shows that it would be a disadvantage for us not to be able to make a change for the better, as a kind of wing of flight to greater things. Therefore, let no one be grieved if he sees in his nature a penchant for change. Changing in everything for the better, let him exchange “glory for glory,” becoming greater through daily increase, ever perfecting himself and never arriving too quickly at the limit of perfection. For this is truly perfection: never to stop growing toward what is better and never placing any limit on </a:t>
            </a:r>
            <a:r>
              <a:rPr lang="en-US" sz="2800" dirty="0" smtClean="0"/>
              <a:t>perfection.</a:t>
            </a:r>
          </a:p>
          <a:p>
            <a:pPr marL="0" indent="0" algn="r">
              <a:buNone/>
            </a:pPr>
            <a:r>
              <a:rPr lang="en-US" sz="2800" cap="small" dirty="0" smtClean="0"/>
              <a:t>Gregory of Nyssa </a:t>
            </a:r>
            <a:r>
              <a:rPr lang="en-US" sz="2800" dirty="0" smtClean="0"/>
              <a:t>(335-94), </a:t>
            </a:r>
            <a:r>
              <a:rPr lang="en-US" sz="2800" i="1" dirty="0" smtClean="0"/>
              <a:t>On Perfection</a:t>
            </a:r>
            <a:endParaRPr lang="en-US" sz="2800" i="1" dirty="0"/>
          </a:p>
        </p:txBody>
      </p:sp>
    </p:spTree>
    <p:extLst>
      <p:ext uri="{BB962C8B-B14F-4D97-AF65-F5344CB8AC3E}">
        <p14:creationId xmlns:p14="http://schemas.microsoft.com/office/powerpoint/2010/main" val="3749604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Foundations</a:t>
            </a:r>
          </a:p>
        </p:txBody>
      </p:sp>
      <p:sp>
        <p:nvSpPr>
          <p:cNvPr id="3" name="Content Placeholder 2"/>
          <p:cNvSpPr>
            <a:spLocks noGrp="1"/>
          </p:cNvSpPr>
          <p:nvPr>
            <p:ph idx="1"/>
          </p:nvPr>
        </p:nvSpPr>
        <p:spPr/>
        <p:txBody>
          <a:bodyPr>
            <a:noAutofit/>
          </a:bodyPr>
          <a:lstStyle/>
          <a:p>
            <a:r>
              <a:rPr lang="en-US" sz="3000" dirty="0">
                <a:solidFill>
                  <a:srgbClr val="FFFF00"/>
                </a:solidFill>
              </a:rPr>
              <a:t>1 John 3:2-3  </a:t>
            </a:r>
            <a:r>
              <a:rPr lang="en-US" sz="3000" dirty="0"/>
              <a:t>Beloved, we are God’s children now; it does not yet appear what we shall be, but we know that when he appears we shall be like him, for we shall see him as he is. </a:t>
            </a:r>
            <a:r>
              <a:rPr lang="en-US" sz="3000" dirty="0" smtClean="0"/>
              <a:t>And </a:t>
            </a:r>
            <a:r>
              <a:rPr lang="en-US" sz="3000" dirty="0"/>
              <a:t>every one who thus hopes in him purifies himself as he is pure</a:t>
            </a:r>
            <a:r>
              <a:rPr lang="en-US" sz="3000" dirty="0" smtClean="0"/>
              <a:t>.</a:t>
            </a:r>
          </a:p>
          <a:p>
            <a:r>
              <a:rPr lang="el-GR" sz="3000" dirty="0"/>
              <a:t>ἀγαπητοί, νῦν τέκνα θεοῦ ἐσμεν, καὶ οὔπω ἐφανερώθη τί ἐσόμεθα. οἴδαμεν ὅτι ἐὰν φανερωθῇ, ὅμοιοι αὐτῷ ἐσόμεθα, ὅτι ὀψόμεθα αὐτὸν καθώς ἐστιν. </a:t>
            </a:r>
          </a:p>
        </p:txBody>
      </p:sp>
    </p:spTree>
    <p:extLst>
      <p:ext uri="{BB962C8B-B14F-4D97-AF65-F5344CB8AC3E}">
        <p14:creationId xmlns:p14="http://schemas.microsoft.com/office/powerpoint/2010/main" val="37369217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Autofit/>
          </a:bodyPr>
          <a:lstStyle/>
          <a:p>
            <a:pPr marL="0" indent="0">
              <a:buNone/>
            </a:pPr>
            <a:r>
              <a:rPr lang="en-US" sz="2800" dirty="0"/>
              <a:t>John says that he does not know what form the coming deification through the virtues of faith will take for those who are children of God here on earth now. The independently existing nature of the good things to come has not yet been revealed in detail. Here on earth we walk by faith, not by sight. Paul on the other hand says that through revelation we have received the divine promise concerning the good things which are to come but does not claim to know what these are in any detail. Thus he says quite clearly that he examines himself and pursues the higher calling as far as he understands what it is</a:t>
            </a:r>
            <a:r>
              <a:rPr lang="en-US" sz="2800" dirty="0" smtClean="0"/>
              <a:t>.</a:t>
            </a:r>
          </a:p>
          <a:p>
            <a:pPr marL="0" indent="0" algn="r">
              <a:buNone/>
            </a:pPr>
            <a:r>
              <a:rPr lang="en-US" sz="2800" cap="small" dirty="0" smtClean="0"/>
              <a:t>Maximus the Confessor</a:t>
            </a:r>
            <a:r>
              <a:rPr lang="en-US" sz="2800" dirty="0" smtClean="0"/>
              <a:t> (580-662), </a:t>
            </a:r>
            <a:r>
              <a:rPr lang="en-US" sz="2800" i="1" dirty="0" smtClean="0"/>
              <a:t>Catena</a:t>
            </a:r>
            <a:endParaRPr lang="en-US" sz="2800" i="1" dirty="0"/>
          </a:p>
        </p:txBody>
      </p:sp>
    </p:spTree>
    <p:extLst>
      <p:ext uri="{BB962C8B-B14F-4D97-AF65-F5344CB8AC3E}">
        <p14:creationId xmlns:p14="http://schemas.microsoft.com/office/powerpoint/2010/main" val="3609733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Biblical Foundations</a:t>
            </a:r>
          </a:p>
        </p:txBody>
      </p:sp>
      <p:sp>
        <p:nvSpPr>
          <p:cNvPr id="3" name="Content Placeholder 2"/>
          <p:cNvSpPr>
            <a:spLocks noGrp="1"/>
          </p:cNvSpPr>
          <p:nvPr>
            <p:ph idx="1"/>
          </p:nvPr>
        </p:nvSpPr>
        <p:spPr>
          <a:xfrm>
            <a:off x="304800" y="1295400"/>
            <a:ext cx="8534400" cy="4830763"/>
          </a:xfrm>
        </p:spPr>
        <p:txBody>
          <a:bodyPr>
            <a:noAutofit/>
          </a:bodyPr>
          <a:lstStyle/>
          <a:p>
            <a:r>
              <a:rPr lang="en-US" sz="3200" dirty="0" smtClean="0">
                <a:solidFill>
                  <a:srgbClr val="FFFF00"/>
                </a:solidFill>
              </a:rPr>
              <a:t>2 Peter 1:3-4  </a:t>
            </a:r>
            <a:r>
              <a:rPr lang="en-US" sz="3200" dirty="0" smtClean="0"/>
              <a:t>His divine power has given us everything needed for life and godliness, through the knowledge of him who called us by his own glory and goodness. Thus he has given us, through these things, his precious and very great promises, so that through them you may escape from the corruption that is in the world because of lust, and may become participants of the divine nature (</a:t>
            </a:r>
            <a:r>
              <a:rPr lang="el-GR" sz="3200" dirty="0"/>
              <a:t>ἵνα διὰ τούτων γένησθε θείας κοινωνοὶ </a:t>
            </a:r>
            <a:r>
              <a:rPr lang="el-GR" sz="3200" dirty="0" smtClean="0"/>
              <a:t>φύσεως</a:t>
            </a:r>
            <a:r>
              <a:rPr lang="en-US" sz="3200" dirty="0" smtClean="0"/>
              <a:t>).</a:t>
            </a:r>
            <a:endParaRPr lang="el-GR" sz="3200" dirty="0"/>
          </a:p>
        </p:txBody>
      </p:sp>
    </p:spTree>
    <p:extLst>
      <p:ext uri="{BB962C8B-B14F-4D97-AF65-F5344CB8AC3E}">
        <p14:creationId xmlns:p14="http://schemas.microsoft.com/office/powerpoint/2010/main" val="19889915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19800"/>
          </a:xfrm>
        </p:spPr>
        <p:txBody>
          <a:bodyPr>
            <a:noAutofit/>
          </a:bodyPr>
          <a:lstStyle/>
          <a:p>
            <a:pPr marL="0" indent="0">
              <a:buNone/>
            </a:pPr>
            <a:r>
              <a:rPr lang="en-US" sz="3000" dirty="0"/>
              <a:t>What is the fellowship of the Holy Spirit? Peter describes this by calling it “sharing in the divine nature</a:t>
            </a:r>
            <a:r>
              <a:rPr lang="en-US" sz="3000" dirty="0" smtClean="0"/>
              <a:t>.”</a:t>
            </a:r>
          </a:p>
          <a:p>
            <a:pPr marL="0" indent="0" algn="r">
              <a:buNone/>
            </a:pPr>
            <a:r>
              <a:rPr lang="en-US" sz="3000" cap="small" dirty="0" smtClean="0"/>
              <a:t>Origen</a:t>
            </a:r>
            <a:r>
              <a:rPr lang="en-US" sz="3000" dirty="0" smtClean="0"/>
              <a:t>, </a:t>
            </a:r>
            <a:r>
              <a:rPr lang="en-US" sz="3000" i="1" dirty="0" smtClean="0"/>
              <a:t>Sermons on Leviticus 4.4</a:t>
            </a:r>
          </a:p>
          <a:p>
            <a:pPr marL="0" indent="0">
              <a:buNone/>
            </a:pPr>
            <a:r>
              <a:rPr lang="en-US" sz="3000" dirty="0" smtClean="0"/>
              <a:t>God became the bearer of flesh in order that man might become bearer of the Spirit.</a:t>
            </a:r>
          </a:p>
          <a:p>
            <a:pPr marL="0" indent="0" algn="r">
              <a:buNone/>
            </a:pPr>
            <a:r>
              <a:rPr lang="en-US" sz="3000" cap="small" dirty="0" smtClean="0"/>
              <a:t>Athanasius</a:t>
            </a:r>
            <a:r>
              <a:rPr lang="en-US" sz="3000" dirty="0" smtClean="0"/>
              <a:t>, </a:t>
            </a:r>
            <a:r>
              <a:rPr lang="en-US" sz="3000" i="1" dirty="0" smtClean="0"/>
              <a:t>On the Incarnation 8</a:t>
            </a:r>
          </a:p>
          <a:p>
            <a:pPr marL="0" indent="0">
              <a:buNone/>
            </a:pPr>
            <a:r>
              <a:rPr lang="en-US" sz="3000" dirty="0" smtClean="0"/>
              <a:t>When </a:t>
            </a:r>
            <a:r>
              <a:rPr lang="en-US" sz="3000" dirty="0"/>
              <a:t>Christ’s body and blood become the tissue of our members, we become Christ-bearers and “partakers of the divine nature,” as the blessed Peter said</a:t>
            </a:r>
            <a:r>
              <a:rPr lang="en-US" sz="3000" dirty="0" smtClean="0"/>
              <a:t>.</a:t>
            </a:r>
          </a:p>
          <a:p>
            <a:pPr marL="0" indent="0" algn="r">
              <a:buNone/>
            </a:pPr>
            <a:r>
              <a:rPr lang="en-US" sz="3000" cap="small" dirty="0" smtClean="0"/>
              <a:t>Cyril of Jerusalem</a:t>
            </a:r>
            <a:r>
              <a:rPr lang="en-US" sz="3000" dirty="0" smtClean="0"/>
              <a:t>, </a:t>
            </a:r>
            <a:r>
              <a:rPr lang="en-US" sz="3000" i="1" dirty="0" err="1" smtClean="0"/>
              <a:t>Mystagogical</a:t>
            </a:r>
            <a:r>
              <a:rPr lang="en-US" sz="3000" i="1" dirty="0" smtClean="0"/>
              <a:t> Lectures 4.3</a:t>
            </a:r>
            <a:endParaRPr lang="en-US" sz="3000" i="1" dirty="0"/>
          </a:p>
        </p:txBody>
      </p:sp>
    </p:spTree>
    <p:extLst>
      <p:ext uri="{BB962C8B-B14F-4D97-AF65-F5344CB8AC3E}">
        <p14:creationId xmlns:p14="http://schemas.microsoft.com/office/powerpoint/2010/main" val="4019603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943600"/>
          </a:xfrm>
        </p:spPr>
        <p:txBody>
          <a:bodyPr>
            <a:noAutofit/>
          </a:bodyPr>
          <a:lstStyle/>
          <a:p>
            <a:pPr marL="0" indent="0">
              <a:buNone/>
            </a:pPr>
            <a:r>
              <a:rPr lang="en-US" sz="3000" dirty="0"/>
              <a:t>The fact is that God made humankind a partaker of the divine nature, as we read in the second epistle of Peter. He granted us a relationship with himself, and we have a rational nature which makes us able to seek what is divine, which is not far from each one of us, in whom we live and are and move</a:t>
            </a:r>
            <a:r>
              <a:rPr lang="en-US" sz="3000" dirty="0" smtClean="0"/>
              <a:t>.</a:t>
            </a:r>
          </a:p>
          <a:p>
            <a:pPr marL="0" indent="0" algn="r">
              <a:buNone/>
            </a:pPr>
            <a:r>
              <a:rPr lang="en-US" sz="3000" cap="small" dirty="0" smtClean="0"/>
              <a:t>Ambrose of Milan</a:t>
            </a:r>
            <a:r>
              <a:rPr lang="en-US" sz="3000" dirty="0" smtClean="0"/>
              <a:t> (333-97), </a:t>
            </a:r>
            <a:r>
              <a:rPr lang="en-US" sz="3000" i="1" dirty="0" smtClean="0"/>
              <a:t>Letters to Priests 49</a:t>
            </a:r>
          </a:p>
          <a:p>
            <a:pPr marL="0" indent="0">
              <a:buNone/>
            </a:pPr>
            <a:r>
              <a:rPr lang="en-US" sz="3000" dirty="0"/>
              <a:t>Just as God stepped out of his nature to become a partaker of our humanity, so we are called to step out of our nature to become partakers of his divinity</a:t>
            </a:r>
            <a:r>
              <a:rPr lang="en-US" sz="3000" dirty="0" smtClean="0"/>
              <a:t>.</a:t>
            </a:r>
          </a:p>
          <a:p>
            <a:pPr marL="0" indent="0" algn="r">
              <a:buNone/>
            </a:pPr>
            <a:r>
              <a:rPr lang="en-US" sz="3000" cap="small" dirty="0" smtClean="0"/>
              <a:t>Hilary of Arles </a:t>
            </a:r>
            <a:r>
              <a:rPr lang="en-US" sz="3000" dirty="0" smtClean="0"/>
              <a:t>(401-49), </a:t>
            </a:r>
            <a:r>
              <a:rPr lang="en-US" sz="3000" i="1" dirty="0" smtClean="0"/>
              <a:t>Introductory Commentary on 2 Peter</a:t>
            </a:r>
            <a:endParaRPr lang="en-US" sz="3000" i="1" dirty="0"/>
          </a:p>
        </p:txBody>
      </p:sp>
    </p:spTree>
    <p:extLst>
      <p:ext uri="{BB962C8B-B14F-4D97-AF65-F5344CB8AC3E}">
        <p14:creationId xmlns:p14="http://schemas.microsoft.com/office/powerpoint/2010/main" val="1683390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The broader context of 2 Peter 1:4</a:t>
            </a:r>
            <a:endParaRPr lang="en-US" dirty="0"/>
          </a:p>
        </p:txBody>
      </p:sp>
      <p:sp>
        <p:nvSpPr>
          <p:cNvPr id="3" name="Content Placeholder 2"/>
          <p:cNvSpPr>
            <a:spLocks noGrp="1"/>
          </p:cNvSpPr>
          <p:nvPr>
            <p:ph idx="1"/>
          </p:nvPr>
        </p:nvSpPr>
        <p:spPr>
          <a:xfrm>
            <a:off x="228600" y="914400"/>
            <a:ext cx="8686800" cy="5562600"/>
          </a:xfrm>
        </p:spPr>
        <p:txBody>
          <a:bodyPr>
            <a:normAutofit/>
          </a:bodyPr>
          <a:lstStyle/>
          <a:p>
            <a:pPr marL="0" indent="0">
              <a:buNone/>
            </a:pPr>
            <a:r>
              <a:rPr lang="en-US" sz="2600" dirty="0"/>
              <a:t>His divine power has given us everything needed for life and godliness, through the knowledge of him who called us by his own glory and goodness. </a:t>
            </a:r>
            <a:r>
              <a:rPr lang="en-US" sz="2600" dirty="0" smtClean="0"/>
              <a:t>Thus </a:t>
            </a:r>
            <a:r>
              <a:rPr lang="en-US" sz="2600" dirty="0"/>
              <a:t>he has given us, through these things, his precious and very great promises, so that through them </a:t>
            </a:r>
            <a:r>
              <a:rPr lang="en-US" sz="2600" dirty="0" smtClean="0"/>
              <a:t>you… may </a:t>
            </a:r>
            <a:r>
              <a:rPr lang="en-US" sz="2600" dirty="0"/>
              <a:t>become participants of the divine nature. </a:t>
            </a:r>
            <a:r>
              <a:rPr lang="en-US" sz="2600" dirty="0" smtClean="0"/>
              <a:t>For </a:t>
            </a:r>
            <a:r>
              <a:rPr lang="en-US" sz="2600" dirty="0"/>
              <a:t>this very reason, you must make every effort to support your faith with goodness, and goodness with knowledge, </a:t>
            </a:r>
            <a:r>
              <a:rPr lang="en-US" sz="2600" dirty="0" smtClean="0"/>
              <a:t>and </a:t>
            </a:r>
            <a:r>
              <a:rPr lang="en-US" sz="2600" dirty="0"/>
              <a:t>knowledge with self-control, and self-control with endurance, and endurance with godliness, </a:t>
            </a:r>
            <a:r>
              <a:rPr lang="en-US" sz="2600" dirty="0" smtClean="0"/>
              <a:t>and </a:t>
            </a:r>
            <a:r>
              <a:rPr lang="en-US" sz="2600" dirty="0"/>
              <a:t>godliness with mutual affection, and mutual affection with love</a:t>
            </a:r>
            <a:r>
              <a:rPr lang="en-US" sz="2600" dirty="0" smtClean="0"/>
              <a:t>.</a:t>
            </a:r>
            <a:r>
              <a:rPr lang="en-US" sz="2600" dirty="0"/>
              <a:t> For if these things are yours and are increasing among you, they keep you from being ineffective and unfruitful in the knowledge of our Lord Jesus </a:t>
            </a:r>
            <a:r>
              <a:rPr lang="en-US" sz="2600" dirty="0" smtClean="0"/>
              <a:t>Christ… Therefore</a:t>
            </a:r>
            <a:r>
              <a:rPr lang="en-US" sz="2600" dirty="0"/>
              <a:t>, </a:t>
            </a:r>
            <a:r>
              <a:rPr lang="en-US" sz="2600" dirty="0" smtClean="0"/>
              <a:t>be </a:t>
            </a:r>
            <a:r>
              <a:rPr lang="en-US" sz="2600" dirty="0"/>
              <a:t>all the more eager to confirm your call and </a:t>
            </a:r>
            <a:r>
              <a:rPr lang="en-US" sz="2600" dirty="0" smtClean="0"/>
              <a:t>election. </a:t>
            </a:r>
            <a:endParaRPr lang="en-US" sz="2600" dirty="0"/>
          </a:p>
        </p:txBody>
      </p:sp>
    </p:spTree>
    <p:extLst>
      <p:ext uri="{BB962C8B-B14F-4D97-AF65-F5344CB8AC3E}">
        <p14:creationId xmlns:p14="http://schemas.microsoft.com/office/powerpoint/2010/main" val="1892234910"/>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of Caution</a:t>
            </a:r>
            <a:endParaRPr lang="en-US" dirty="0"/>
          </a:p>
        </p:txBody>
      </p:sp>
      <p:sp>
        <p:nvSpPr>
          <p:cNvPr id="3" name="Content Placeholder 2"/>
          <p:cNvSpPr>
            <a:spLocks noGrp="1"/>
          </p:cNvSpPr>
          <p:nvPr>
            <p:ph idx="1"/>
          </p:nvPr>
        </p:nvSpPr>
        <p:spPr/>
        <p:txBody>
          <a:bodyPr>
            <a:noAutofit/>
          </a:bodyPr>
          <a:lstStyle/>
          <a:p>
            <a:r>
              <a:rPr lang="en-US" sz="3200" i="1" dirty="0" smtClean="0"/>
              <a:t>What deification is not: </a:t>
            </a:r>
            <a:r>
              <a:rPr lang="en-US" sz="3200" dirty="0" smtClean="0"/>
              <a:t>When the Church calls us to pursue godliness, to be more like God, this does not mean that human beings become divine. We do not become like God in His nature. That would not only be heresy, it would be impossible. For we are human, always have been human, and always will be human. We cannot take on the nature of God.</a:t>
            </a:r>
          </a:p>
          <a:p>
            <a:pPr marL="0" indent="0" algn="r">
              <a:buNone/>
            </a:pPr>
            <a:r>
              <a:rPr lang="en-US" sz="3200" dirty="0" smtClean="0"/>
              <a:t>The Orthodox Study Bible</a:t>
            </a:r>
            <a:endParaRPr lang="en-US" sz="3200" dirty="0"/>
          </a:p>
        </p:txBody>
      </p:sp>
    </p:spTree>
    <p:extLst>
      <p:ext uri="{BB962C8B-B14F-4D97-AF65-F5344CB8AC3E}">
        <p14:creationId xmlns:p14="http://schemas.microsoft.com/office/powerpoint/2010/main" val="18671834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 Basic Bibliography</a:t>
            </a:r>
            <a:endParaRPr lang="en-US" dirty="0"/>
          </a:p>
        </p:txBody>
      </p:sp>
      <p:sp>
        <p:nvSpPr>
          <p:cNvPr id="3" name="Content Placeholder 2"/>
          <p:cNvSpPr>
            <a:spLocks noGrp="1"/>
          </p:cNvSpPr>
          <p:nvPr>
            <p:ph idx="1"/>
          </p:nvPr>
        </p:nvSpPr>
        <p:spPr>
          <a:xfrm>
            <a:off x="381000" y="1066800"/>
            <a:ext cx="8305800" cy="5410200"/>
          </a:xfrm>
        </p:spPr>
        <p:txBody>
          <a:bodyPr>
            <a:normAutofit lnSpcReduction="10000"/>
          </a:bodyPr>
          <a:lstStyle/>
          <a:p>
            <a:r>
              <a:rPr lang="en-US" dirty="0" smtClean="0">
                <a:latin typeface="+mj-lt"/>
              </a:rPr>
              <a:t>Michael J. Christensen &amp; Jeffery A. </a:t>
            </a:r>
            <a:r>
              <a:rPr lang="en-US" dirty="0" err="1" smtClean="0">
                <a:latin typeface="+mj-lt"/>
              </a:rPr>
              <a:t>Wittung</a:t>
            </a:r>
            <a:r>
              <a:rPr lang="en-US" dirty="0" smtClean="0">
                <a:latin typeface="+mj-lt"/>
              </a:rPr>
              <a:t>, eds. </a:t>
            </a:r>
            <a:r>
              <a:rPr lang="en-US" i="1" dirty="0" smtClean="0">
                <a:latin typeface="+mj-lt"/>
              </a:rPr>
              <a:t>Partakers of the Divine Nature: The History and Development of Deification in the Christian Traditions</a:t>
            </a:r>
            <a:r>
              <a:rPr lang="en-US" dirty="0" smtClean="0">
                <a:latin typeface="+mj-lt"/>
              </a:rPr>
              <a:t>, Baker Academic 2007</a:t>
            </a:r>
          </a:p>
          <a:p>
            <a:r>
              <a:rPr lang="en-US" dirty="0" smtClean="0">
                <a:latin typeface="+mj-lt"/>
              </a:rPr>
              <a:t>Stephen </a:t>
            </a:r>
            <a:r>
              <a:rPr lang="en-US" dirty="0" err="1" smtClean="0">
                <a:latin typeface="+mj-lt"/>
              </a:rPr>
              <a:t>Finlan</a:t>
            </a:r>
            <a:r>
              <a:rPr lang="en-US" dirty="0" smtClean="0">
                <a:latin typeface="+mj-lt"/>
              </a:rPr>
              <a:t> &amp; Vladimir </a:t>
            </a:r>
            <a:r>
              <a:rPr lang="en-US" dirty="0" err="1" smtClean="0">
                <a:latin typeface="+mj-lt"/>
              </a:rPr>
              <a:t>Kharlamov</a:t>
            </a:r>
            <a:r>
              <a:rPr lang="en-US" dirty="0" smtClean="0">
                <a:latin typeface="+mj-lt"/>
              </a:rPr>
              <a:t>, eds. </a:t>
            </a:r>
            <a:r>
              <a:rPr lang="en-US" i="1" dirty="0" err="1" smtClean="0">
                <a:latin typeface="+mj-lt"/>
              </a:rPr>
              <a:t>Theosis</a:t>
            </a:r>
            <a:r>
              <a:rPr lang="en-US" i="1" dirty="0" smtClean="0">
                <a:latin typeface="+mj-lt"/>
              </a:rPr>
              <a:t>: Deification in Christian Theology</a:t>
            </a:r>
            <a:r>
              <a:rPr lang="en-US" dirty="0" smtClean="0">
                <a:latin typeface="+mj-lt"/>
              </a:rPr>
              <a:t>, Princeton, 2006</a:t>
            </a:r>
          </a:p>
          <a:p>
            <a:r>
              <a:rPr lang="en-US" dirty="0" smtClean="0">
                <a:latin typeface="+mj-lt"/>
              </a:rPr>
              <a:t>Vladimir </a:t>
            </a:r>
            <a:r>
              <a:rPr lang="en-US" dirty="0" err="1" smtClean="0">
                <a:latin typeface="+mj-lt"/>
              </a:rPr>
              <a:t>Kharlamov</a:t>
            </a:r>
            <a:r>
              <a:rPr lang="en-US" dirty="0" smtClean="0">
                <a:latin typeface="+mj-lt"/>
              </a:rPr>
              <a:t>, ed. </a:t>
            </a:r>
            <a:r>
              <a:rPr lang="en-US" i="1" dirty="0" err="1" smtClean="0">
                <a:latin typeface="+mj-lt"/>
              </a:rPr>
              <a:t>Theosis</a:t>
            </a:r>
            <a:r>
              <a:rPr lang="en-US" i="1" dirty="0" smtClean="0">
                <a:latin typeface="+mj-lt"/>
              </a:rPr>
              <a:t>: Deification in Christian Theology, Vol. Two</a:t>
            </a:r>
            <a:r>
              <a:rPr lang="en-US" dirty="0" smtClean="0">
                <a:latin typeface="+mj-lt"/>
              </a:rPr>
              <a:t>, Princeton, 2011</a:t>
            </a:r>
          </a:p>
          <a:p>
            <a:r>
              <a:rPr lang="en-US" dirty="0" smtClean="0">
                <a:latin typeface="+mj-lt"/>
              </a:rPr>
              <a:t>Norman Russell, </a:t>
            </a:r>
            <a:r>
              <a:rPr lang="en-US" i="1" dirty="0" smtClean="0">
                <a:latin typeface="+mj-lt"/>
              </a:rPr>
              <a:t>Fellow Workers with God: Orthodox Thinking on </a:t>
            </a:r>
            <a:r>
              <a:rPr lang="en-US" i="1" dirty="0" err="1" smtClean="0">
                <a:latin typeface="+mj-lt"/>
              </a:rPr>
              <a:t>Theosis</a:t>
            </a:r>
            <a:r>
              <a:rPr lang="en-US" dirty="0" smtClean="0">
                <a:latin typeface="+mj-lt"/>
              </a:rPr>
              <a:t>, St. Vladimir’s Press, 2009</a:t>
            </a:r>
          </a:p>
          <a:p>
            <a:r>
              <a:rPr lang="en-US" dirty="0" smtClean="0">
                <a:latin typeface="+mj-lt"/>
              </a:rPr>
              <a:t>Norman Russell, </a:t>
            </a:r>
            <a:r>
              <a:rPr lang="en-US" i="1" dirty="0" smtClean="0">
                <a:latin typeface="+mj-lt"/>
              </a:rPr>
              <a:t>The Doctrine of Deification in the Greek Patristic Tradition</a:t>
            </a:r>
            <a:r>
              <a:rPr lang="en-US" dirty="0" smtClean="0">
                <a:latin typeface="+mj-lt"/>
              </a:rPr>
              <a:t>, Oxford </a:t>
            </a:r>
            <a:r>
              <a:rPr lang="en-US" dirty="0" smtClean="0">
                <a:latin typeface="+mj-lt"/>
              </a:rPr>
              <a:t>2004</a:t>
            </a:r>
          </a:p>
          <a:p>
            <a:r>
              <a:rPr lang="en-US" dirty="0" smtClean="0">
                <a:latin typeface="+mj-lt"/>
              </a:rPr>
              <a:t>Panayiotis </a:t>
            </a:r>
            <a:r>
              <a:rPr lang="en-US" dirty="0" err="1" smtClean="0">
                <a:latin typeface="+mj-lt"/>
              </a:rPr>
              <a:t>Nellas</a:t>
            </a:r>
            <a:r>
              <a:rPr lang="en-US" dirty="0" smtClean="0">
                <a:latin typeface="+mj-lt"/>
              </a:rPr>
              <a:t>, </a:t>
            </a:r>
            <a:r>
              <a:rPr lang="en-US" i="1" dirty="0" smtClean="0">
                <a:latin typeface="+mj-lt"/>
              </a:rPr>
              <a:t>Deification in Christ: Orthodox Perspectives on the Nature of the Human Person</a:t>
            </a:r>
            <a:r>
              <a:rPr lang="en-US" dirty="0" smtClean="0">
                <a:latin typeface="+mj-lt"/>
              </a:rPr>
              <a:t>, St. Vladimir’s Press, 1987 (translation of </a:t>
            </a:r>
            <a:r>
              <a:rPr lang="el-GR" dirty="0" smtClean="0">
                <a:latin typeface="+mj-lt"/>
              </a:rPr>
              <a:t>Ζώον Θεούμενον</a:t>
            </a:r>
            <a:r>
              <a:rPr lang="en-US" dirty="0" smtClean="0">
                <a:latin typeface="+mj-lt"/>
              </a:rPr>
              <a:t>)</a:t>
            </a:r>
            <a:endParaRPr lang="en-US" dirty="0" smtClean="0">
              <a:latin typeface="+mj-lt"/>
            </a:endParaRPr>
          </a:p>
        </p:txBody>
      </p:sp>
    </p:spTree>
    <p:extLst>
      <p:ext uri="{BB962C8B-B14F-4D97-AF65-F5344CB8AC3E}">
        <p14:creationId xmlns:p14="http://schemas.microsoft.com/office/powerpoint/2010/main" val="207145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A Basic Bibliography, continued</a:t>
            </a:r>
            <a:endParaRPr lang="en-US" dirty="0"/>
          </a:p>
        </p:txBody>
      </p:sp>
      <p:sp>
        <p:nvSpPr>
          <p:cNvPr id="3" name="Content Placeholder 2"/>
          <p:cNvSpPr>
            <a:spLocks noGrp="1"/>
          </p:cNvSpPr>
          <p:nvPr>
            <p:ph idx="1"/>
          </p:nvPr>
        </p:nvSpPr>
        <p:spPr>
          <a:xfrm>
            <a:off x="228600" y="838200"/>
            <a:ext cx="8686800" cy="5715000"/>
          </a:xfrm>
        </p:spPr>
        <p:txBody>
          <a:bodyPr>
            <a:noAutofit/>
          </a:bodyPr>
          <a:lstStyle/>
          <a:p>
            <a:r>
              <a:rPr lang="en-US" dirty="0" smtClean="0">
                <a:latin typeface="+mj-lt"/>
              </a:rPr>
              <a:t>Michael J. Gorman, </a:t>
            </a:r>
            <a:r>
              <a:rPr lang="en-US" i="1" dirty="0" smtClean="0">
                <a:latin typeface="+mj-lt"/>
              </a:rPr>
              <a:t>Inhabiting the Cruciform God: Kenosis, Justification, and </a:t>
            </a:r>
            <a:r>
              <a:rPr lang="en-US" i="1" dirty="0" err="1" smtClean="0">
                <a:latin typeface="+mj-lt"/>
              </a:rPr>
              <a:t>Theosis</a:t>
            </a:r>
            <a:r>
              <a:rPr lang="en-US" i="1" dirty="0" smtClean="0">
                <a:latin typeface="+mj-lt"/>
              </a:rPr>
              <a:t> in Paul’s Narrative Soteriology</a:t>
            </a:r>
            <a:r>
              <a:rPr lang="en-US" dirty="0" smtClean="0">
                <a:latin typeface="+mj-lt"/>
              </a:rPr>
              <a:t>, Eerdmans 2009</a:t>
            </a:r>
          </a:p>
          <a:p>
            <a:r>
              <a:rPr lang="en-US" dirty="0" smtClean="0">
                <a:latin typeface="+mj-lt"/>
              </a:rPr>
              <a:t>Paul M. Collins, </a:t>
            </a:r>
            <a:r>
              <a:rPr lang="en-US" i="1" dirty="0" smtClean="0">
                <a:latin typeface="+mj-lt"/>
              </a:rPr>
              <a:t>Partaking in Divine Nature: Deification and Communion</a:t>
            </a:r>
            <a:r>
              <a:rPr lang="en-US" dirty="0" smtClean="0">
                <a:latin typeface="+mj-lt"/>
              </a:rPr>
              <a:t>, T &amp; T Clark, 2010</a:t>
            </a:r>
          </a:p>
          <a:p>
            <a:r>
              <a:rPr lang="en-US" dirty="0" smtClean="0">
                <a:latin typeface="+mj-lt"/>
              </a:rPr>
              <a:t>Daniel E. Wilson, </a:t>
            </a:r>
            <a:r>
              <a:rPr lang="en-US" i="1" dirty="0" smtClean="0">
                <a:latin typeface="+mj-lt"/>
              </a:rPr>
              <a:t>Deification and the Rule of Faith: The Communication of the Gospel in Hellenistic Culture</a:t>
            </a:r>
            <a:r>
              <a:rPr lang="en-US" dirty="0" smtClean="0">
                <a:latin typeface="+mj-lt"/>
              </a:rPr>
              <a:t>, </a:t>
            </a:r>
            <a:r>
              <a:rPr lang="en-US" dirty="0" err="1" smtClean="0">
                <a:latin typeface="+mj-lt"/>
              </a:rPr>
              <a:t>CrossBooks</a:t>
            </a:r>
            <a:r>
              <a:rPr lang="en-US" dirty="0" smtClean="0">
                <a:latin typeface="+mj-lt"/>
              </a:rPr>
              <a:t>, 2010</a:t>
            </a:r>
          </a:p>
          <a:p>
            <a:r>
              <a:rPr lang="en-US" dirty="0" smtClean="0">
                <a:latin typeface="+mj-lt"/>
              </a:rPr>
              <a:t>Vladimir </a:t>
            </a:r>
            <a:r>
              <a:rPr lang="en-US" dirty="0" err="1" smtClean="0">
                <a:latin typeface="+mj-lt"/>
              </a:rPr>
              <a:t>Kharlamov</a:t>
            </a:r>
            <a:r>
              <a:rPr lang="en-US" dirty="0" smtClean="0">
                <a:latin typeface="+mj-lt"/>
              </a:rPr>
              <a:t>, </a:t>
            </a:r>
            <a:r>
              <a:rPr lang="en-US" i="1" dirty="0" smtClean="0">
                <a:latin typeface="+mj-lt"/>
              </a:rPr>
              <a:t>The Beauty of the Unity and the Harmony of the Whole: The Concept of </a:t>
            </a:r>
            <a:r>
              <a:rPr lang="en-US" i="1" dirty="0" err="1" smtClean="0">
                <a:latin typeface="+mj-lt"/>
              </a:rPr>
              <a:t>Theosis</a:t>
            </a:r>
            <a:r>
              <a:rPr lang="en-US" i="1" dirty="0" smtClean="0">
                <a:latin typeface="+mj-lt"/>
              </a:rPr>
              <a:t> in the Theology of Pseudo-Dionysius the </a:t>
            </a:r>
            <a:r>
              <a:rPr lang="en-US" i="1" dirty="0" err="1" smtClean="0">
                <a:latin typeface="+mj-lt"/>
              </a:rPr>
              <a:t>Areopagite</a:t>
            </a:r>
            <a:r>
              <a:rPr lang="en-US" dirty="0" smtClean="0">
                <a:latin typeface="+mj-lt"/>
              </a:rPr>
              <a:t>, </a:t>
            </a:r>
            <a:r>
              <a:rPr lang="en-US" dirty="0" err="1" smtClean="0">
                <a:latin typeface="+mj-lt"/>
              </a:rPr>
              <a:t>Wipf</a:t>
            </a:r>
            <a:r>
              <a:rPr lang="en-US" dirty="0" smtClean="0">
                <a:latin typeface="+mj-lt"/>
              </a:rPr>
              <a:t> and Stock, 2009</a:t>
            </a:r>
          </a:p>
          <a:p>
            <a:r>
              <a:rPr lang="en-US" dirty="0" smtClean="0">
                <a:latin typeface="+mj-lt"/>
              </a:rPr>
              <a:t>William Riordan, </a:t>
            </a:r>
            <a:r>
              <a:rPr lang="en-US" i="1" dirty="0" smtClean="0">
                <a:latin typeface="+mj-lt"/>
              </a:rPr>
              <a:t>Divine Light: The Theology of Denys the </a:t>
            </a:r>
            <a:r>
              <a:rPr lang="en-US" i="1" dirty="0" err="1" smtClean="0">
                <a:latin typeface="+mj-lt"/>
              </a:rPr>
              <a:t>Areopagite</a:t>
            </a:r>
            <a:r>
              <a:rPr lang="en-US" dirty="0" smtClean="0">
                <a:latin typeface="+mj-lt"/>
              </a:rPr>
              <a:t>, Ignatius, 2008</a:t>
            </a:r>
          </a:p>
          <a:p>
            <a:r>
              <a:rPr lang="en-US" dirty="0" smtClean="0">
                <a:latin typeface="+mj-lt"/>
              </a:rPr>
              <a:t>Fran</a:t>
            </a:r>
            <a:r>
              <a:rPr lang="en-US" dirty="0" smtClean="0">
                <a:latin typeface="+mj-lt"/>
                <a:cs typeface="Times New Roman"/>
              </a:rPr>
              <a:t>çois </a:t>
            </a:r>
            <a:r>
              <a:rPr lang="en-US" dirty="0" err="1" smtClean="0">
                <a:latin typeface="+mj-lt"/>
                <a:cs typeface="Times New Roman"/>
              </a:rPr>
              <a:t>Brune</a:t>
            </a:r>
            <a:r>
              <a:rPr lang="en-US" dirty="0" smtClean="0">
                <a:latin typeface="+mj-lt"/>
                <a:cs typeface="Times New Roman"/>
              </a:rPr>
              <a:t>, </a:t>
            </a:r>
            <a:r>
              <a:rPr lang="en-US" i="1" dirty="0" smtClean="0">
                <a:latin typeface="+mj-lt"/>
                <a:cs typeface="Times New Roman"/>
              </a:rPr>
              <a:t>Pour </a:t>
            </a:r>
            <a:r>
              <a:rPr lang="en-US" i="1" dirty="0" err="1" smtClean="0">
                <a:latin typeface="+mj-lt"/>
                <a:cs typeface="Times New Roman"/>
              </a:rPr>
              <a:t>que</a:t>
            </a:r>
            <a:r>
              <a:rPr lang="en-US" i="1" dirty="0" smtClean="0">
                <a:latin typeface="+mj-lt"/>
                <a:cs typeface="Times New Roman"/>
              </a:rPr>
              <a:t> </a:t>
            </a:r>
            <a:r>
              <a:rPr lang="en-US" i="1" dirty="0" err="1" smtClean="0">
                <a:latin typeface="+mj-lt"/>
                <a:cs typeface="Times New Roman"/>
              </a:rPr>
              <a:t>l’homme</a:t>
            </a:r>
            <a:r>
              <a:rPr lang="en-US" i="1" dirty="0" smtClean="0">
                <a:latin typeface="+mj-lt"/>
                <a:cs typeface="Times New Roman"/>
              </a:rPr>
              <a:t> </a:t>
            </a:r>
            <a:r>
              <a:rPr lang="en-US" i="1" dirty="0" err="1" smtClean="0">
                <a:latin typeface="+mj-lt"/>
                <a:cs typeface="Times New Roman"/>
              </a:rPr>
              <a:t>devienne</a:t>
            </a:r>
            <a:r>
              <a:rPr lang="en-US" i="1" dirty="0" smtClean="0">
                <a:latin typeface="+mj-lt"/>
                <a:cs typeface="Times New Roman"/>
              </a:rPr>
              <a:t> </a:t>
            </a:r>
            <a:r>
              <a:rPr lang="en-US" i="1" dirty="0" err="1" smtClean="0">
                <a:latin typeface="+mj-lt"/>
                <a:cs typeface="Times New Roman"/>
              </a:rPr>
              <a:t>Dieu</a:t>
            </a:r>
            <a:r>
              <a:rPr lang="en-US" dirty="0" smtClean="0">
                <a:latin typeface="+mj-lt"/>
                <a:cs typeface="Times New Roman"/>
              </a:rPr>
              <a:t>, Editions Dangles, 1992</a:t>
            </a:r>
            <a:endParaRPr lang="en-US" dirty="0">
              <a:latin typeface="+mj-lt"/>
            </a:endParaRPr>
          </a:p>
        </p:txBody>
      </p:sp>
    </p:spTree>
    <p:extLst>
      <p:ext uri="{BB962C8B-B14F-4D97-AF65-F5344CB8AC3E}">
        <p14:creationId xmlns:p14="http://schemas.microsoft.com/office/powerpoint/2010/main" val="234317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Fathers speak on </a:t>
            </a:r>
            <a:r>
              <a:rPr lang="en-US" dirty="0" err="1" smtClean="0"/>
              <a:t>theosis</a:t>
            </a:r>
            <a:endParaRPr lang="en-US" dirty="0"/>
          </a:p>
        </p:txBody>
      </p:sp>
      <p:sp>
        <p:nvSpPr>
          <p:cNvPr id="3" name="Content Placeholder 2"/>
          <p:cNvSpPr>
            <a:spLocks noGrp="1"/>
          </p:cNvSpPr>
          <p:nvPr>
            <p:ph idx="1"/>
          </p:nvPr>
        </p:nvSpPr>
        <p:spPr>
          <a:xfrm>
            <a:off x="304800" y="1447800"/>
            <a:ext cx="8534400" cy="4953000"/>
          </a:xfrm>
        </p:spPr>
        <p:txBody>
          <a:bodyPr>
            <a:noAutofit/>
          </a:bodyPr>
          <a:lstStyle/>
          <a:p>
            <a:r>
              <a:rPr lang="en-US" sz="3200" dirty="0" smtClean="0"/>
              <a:t>The Son of God “became what we are in order to make us what he is himself.”  </a:t>
            </a:r>
            <a:r>
              <a:rPr lang="en-US" sz="3200" i="1" dirty="0" smtClean="0"/>
              <a:t>Irenaeus, Against Heresies 5</a:t>
            </a:r>
          </a:p>
          <a:p>
            <a:r>
              <a:rPr lang="en-US" sz="3200" dirty="0" smtClean="0"/>
              <a:t>“The Word of God became man so that you too may learn from a man how it is even possible for a man to become a god.”  </a:t>
            </a:r>
            <a:r>
              <a:rPr lang="en-US" sz="3200" i="1" dirty="0" smtClean="0"/>
              <a:t>Clement of Alexandria, Exhortation to the Greeks 1.8.4</a:t>
            </a:r>
          </a:p>
          <a:p>
            <a:r>
              <a:rPr lang="en-US" sz="3200" dirty="0" smtClean="0"/>
              <a:t>“God became man so that man could become God.” </a:t>
            </a:r>
            <a:r>
              <a:rPr lang="en-US" sz="3200" i="1" dirty="0" smtClean="0"/>
              <a:t>Athanasius, On the Incarnation 54</a:t>
            </a:r>
          </a:p>
        </p:txBody>
      </p:sp>
    </p:spTree>
    <p:extLst>
      <p:ext uri="{BB962C8B-B14F-4D97-AF65-F5344CB8AC3E}">
        <p14:creationId xmlns:p14="http://schemas.microsoft.com/office/powerpoint/2010/main" val="361336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The Fathers speak on </a:t>
            </a:r>
            <a:r>
              <a:rPr lang="en-US" dirty="0" err="1" smtClean="0"/>
              <a:t>theosis</a:t>
            </a:r>
            <a:endParaRPr lang="en-US" dirty="0"/>
          </a:p>
        </p:txBody>
      </p:sp>
      <p:sp>
        <p:nvSpPr>
          <p:cNvPr id="3" name="Content Placeholder 2"/>
          <p:cNvSpPr>
            <a:spLocks noGrp="1"/>
          </p:cNvSpPr>
          <p:nvPr>
            <p:ph idx="1"/>
          </p:nvPr>
        </p:nvSpPr>
        <p:spPr>
          <a:xfrm>
            <a:off x="304800" y="1219200"/>
            <a:ext cx="8534400" cy="5410200"/>
          </a:xfrm>
        </p:spPr>
        <p:txBody>
          <a:bodyPr>
            <a:noAutofit/>
          </a:bodyPr>
          <a:lstStyle/>
          <a:p>
            <a:r>
              <a:rPr lang="en-US" sz="3000" dirty="0" smtClean="0"/>
              <a:t>“He gave us divinity, we gave him humanity.” </a:t>
            </a:r>
            <a:r>
              <a:rPr lang="en-US" sz="3000" i="1" dirty="0" err="1" smtClean="0"/>
              <a:t>Ephrem</a:t>
            </a:r>
            <a:r>
              <a:rPr lang="en-US" sz="3000" i="1" dirty="0" smtClean="0"/>
              <a:t> of Syria, Hymns on Faith 5.7</a:t>
            </a:r>
          </a:p>
          <a:p>
            <a:r>
              <a:rPr lang="en-US" sz="3000" dirty="0" smtClean="0"/>
              <a:t>“Let us become as Christ is, since Christ became as we are; let us become gods for his sake, since he became man for our sake.” </a:t>
            </a:r>
            <a:r>
              <a:rPr lang="en-US" sz="3000" i="1" dirty="0" smtClean="0"/>
              <a:t>Gregory of </a:t>
            </a:r>
            <a:r>
              <a:rPr lang="en-US" sz="3000" i="1" dirty="0" err="1" smtClean="0"/>
              <a:t>Nazianzus</a:t>
            </a:r>
            <a:r>
              <a:rPr lang="en-US" sz="3000" i="1" dirty="0" smtClean="0"/>
              <a:t>, Oration 1.5</a:t>
            </a:r>
          </a:p>
          <a:p>
            <a:r>
              <a:rPr lang="en-US" sz="3000" dirty="0" smtClean="0"/>
              <a:t>“God and man are paradigms of one another, that as much as God is humanized to man through love for mankind, so much has man been able to deify himself to God through love.” </a:t>
            </a:r>
            <a:r>
              <a:rPr lang="en-US" sz="3000" i="1" dirty="0" smtClean="0"/>
              <a:t>Maximus the Confessor, </a:t>
            </a:r>
            <a:r>
              <a:rPr lang="en-US" sz="3000" i="1" dirty="0" err="1" smtClean="0"/>
              <a:t>Ambigua</a:t>
            </a:r>
            <a:r>
              <a:rPr lang="en-US" sz="3000" i="1" dirty="0" smtClean="0"/>
              <a:t> 10</a:t>
            </a:r>
            <a:endParaRPr lang="en-US" sz="3000" i="1" dirty="0"/>
          </a:p>
        </p:txBody>
      </p:sp>
    </p:spTree>
    <p:extLst>
      <p:ext uri="{BB962C8B-B14F-4D97-AF65-F5344CB8AC3E}">
        <p14:creationId xmlns:p14="http://schemas.microsoft.com/office/powerpoint/2010/main" val="331065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marL="0" indent="0">
              <a:buNone/>
            </a:pPr>
            <a:r>
              <a:rPr lang="en-US" sz="2800" dirty="0" smtClean="0"/>
              <a:t>When a sunbeam falls on a transparent substance, the substance itself becomes brilliant, and radiates light from itself. So too Spirit-bearing souls, illumined by Him, finally become spiritual themselves, and their grace is sent forth to others. From this comes knowledge of the future, understanding of mysteries, apprehension of hidden things, distribution of wonderful gifts, heavenly citizenship, a place in the choir of angels, endless joy in the presence of God, becoming like God, and, the highest of all desires, </a:t>
            </a:r>
            <a:r>
              <a:rPr lang="en-US" sz="2800" b="1" dirty="0" smtClean="0"/>
              <a:t>becoming God</a:t>
            </a:r>
            <a:r>
              <a:rPr lang="en-US" sz="2800" dirty="0" smtClean="0"/>
              <a:t>.</a:t>
            </a:r>
          </a:p>
          <a:p>
            <a:pPr marL="0" indent="0" algn="r">
              <a:buNone/>
            </a:pPr>
            <a:r>
              <a:rPr lang="en-US" sz="2800" cap="small" dirty="0" smtClean="0"/>
              <a:t>Basil the Great </a:t>
            </a:r>
            <a:r>
              <a:rPr lang="en-US" sz="2800" dirty="0" smtClean="0"/>
              <a:t>(330-79), </a:t>
            </a:r>
            <a:r>
              <a:rPr lang="en-US" sz="2800" i="1" dirty="0" smtClean="0"/>
              <a:t>On the Holy Spirit 9.23</a:t>
            </a:r>
            <a:r>
              <a:rPr lang="en-US" sz="2800" dirty="0" smtClean="0"/>
              <a:t> (emphasis added)</a:t>
            </a:r>
            <a:endParaRPr lang="en-US" sz="2800" dirty="0"/>
          </a:p>
        </p:txBody>
      </p:sp>
    </p:spTree>
    <p:extLst>
      <p:ext uri="{BB962C8B-B14F-4D97-AF65-F5344CB8AC3E}">
        <p14:creationId xmlns:p14="http://schemas.microsoft.com/office/powerpoint/2010/main" val="4120511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Foundations</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r>
              <a:rPr lang="en-US" sz="3000" dirty="0">
                <a:solidFill>
                  <a:srgbClr val="FFFF00"/>
                </a:solidFill>
              </a:rPr>
              <a:t>Genesis 1:26-27  </a:t>
            </a:r>
            <a:r>
              <a:rPr lang="en-US" sz="3000" dirty="0"/>
              <a:t>Then God said, “Let us make man </a:t>
            </a:r>
            <a:r>
              <a:rPr lang="en-US" sz="3000" i="1" dirty="0"/>
              <a:t>(’</a:t>
            </a:r>
            <a:r>
              <a:rPr lang="en-US" sz="3000" i="1" dirty="0" err="1"/>
              <a:t>adam</a:t>
            </a:r>
            <a:r>
              <a:rPr lang="en-US" sz="3000" i="1" dirty="0"/>
              <a:t>)</a:t>
            </a:r>
            <a:r>
              <a:rPr lang="en-US" sz="3000" i="1" dirty="0" smtClean="0"/>
              <a:t> </a:t>
            </a:r>
            <a:r>
              <a:rPr lang="en-US" sz="3000" dirty="0"/>
              <a:t>in our image, after our </a:t>
            </a:r>
            <a:r>
              <a:rPr lang="en-US" sz="3000" dirty="0" smtClean="0"/>
              <a:t>likeness…” </a:t>
            </a:r>
            <a:r>
              <a:rPr lang="en-US" sz="3000" dirty="0"/>
              <a:t>So God created man in his own image, in the image of God he created him; male and female he created them</a:t>
            </a:r>
            <a:r>
              <a:rPr lang="en-US" sz="3000" dirty="0" smtClean="0"/>
              <a:t>.</a:t>
            </a:r>
          </a:p>
          <a:p>
            <a:r>
              <a:rPr lang="en-US" sz="3000" dirty="0">
                <a:solidFill>
                  <a:srgbClr val="FFFF00"/>
                </a:solidFill>
              </a:rPr>
              <a:t>Genesis 3:5  </a:t>
            </a:r>
            <a:r>
              <a:rPr lang="en-US" sz="3000" dirty="0"/>
              <a:t>But the serpent said to the woman, “You will not die. </a:t>
            </a:r>
            <a:r>
              <a:rPr lang="en-US" sz="3000" dirty="0" smtClean="0"/>
              <a:t>For </a:t>
            </a:r>
            <a:r>
              <a:rPr lang="en-US" sz="3000" dirty="0"/>
              <a:t>God knows that when you eat of it your eyes will be opened, and you will be like God </a:t>
            </a:r>
            <a:r>
              <a:rPr lang="en-US" sz="3000" i="1" dirty="0" smtClean="0"/>
              <a:t>(or </a:t>
            </a:r>
            <a:r>
              <a:rPr lang="en-US" sz="3000" dirty="0" smtClean="0"/>
              <a:t>gods</a:t>
            </a:r>
            <a:r>
              <a:rPr lang="en-US" sz="3000" i="1" dirty="0" smtClean="0"/>
              <a:t>, ’</a:t>
            </a:r>
            <a:r>
              <a:rPr lang="en-US" sz="3000" i="1" dirty="0" err="1" smtClean="0"/>
              <a:t>elohim</a:t>
            </a:r>
            <a:r>
              <a:rPr lang="en-US" sz="3000" i="1" dirty="0" smtClean="0"/>
              <a:t>)</a:t>
            </a:r>
            <a:r>
              <a:rPr lang="en-US" sz="3000" dirty="0" smtClean="0"/>
              <a:t>, knowing </a:t>
            </a:r>
            <a:r>
              <a:rPr lang="en-US" sz="3000" i="1" dirty="0" smtClean="0"/>
              <a:t>(or,</a:t>
            </a:r>
            <a:r>
              <a:rPr lang="en-US" sz="3000" dirty="0" smtClean="0"/>
              <a:t> knowers of</a:t>
            </a:r>
            <a:r>
              <a:rPr lang="en-US" sz="3000" i="1" dirty="0" smtClean="0"/>
              <a:t>)</a:t>
            </a:r>
            <a:r>
              <a:rPr lang="en-US" sz="3000" dirty="0" smtClean="0"/>
              <a:t> </a:t>
            </a:r>
            <a:r>
              <a:rPr lang="en-US" sz="3000" dirty="0"/>
              <a:t>good and evil</a:t>
            </a:r>
            <a:r>
              <a:rPr lang="en-US" sz="3000" dirty="0" smtClean="0"/>
              <a:t>.”</a:t>
            </a:r>
            <a:endParaRPr lang="en-US" sz="3000" dirty="0"/>
          </a:p>
        </p:txBody>
      </p:sp>
    </p:spTree>
    <p:extLst>
      <p:ext uri="{BB962C8B-B14F-4D97-AF65-F5344CB8AC3E}">
        <p14:creationId xmlns:p14="http://schemas.microsoft.com/office/powerpoint/2010/main" val="12650754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6000"/>
          </a:xfrm>
        </p:spPr>
        <p:txBody>
          <a:bodyPr>
            <a:normAutofit/>
          </a:bodyPr>
          <a:lstStyle/>
          <a:p>
            <a:pPr marL="0" indent="0">
              <a:buNone/>
            </a:pPr>
            <a:r>
              <a:rPr lang="en-US" sz="3000" dirty="0" smtClean="0"/>
              <a:t>Man received the honor of God’s image in his first creation, whereas the perfection of God’s likeness was reserved for him at the consummation.</a:t>
            </a:r>
          </a:p>
          <a:p>
            <a:pPr marL="0" indent="0" algn="r">
              <a:buNone/>
            </a:pPr>
            <a:r>
              <a:rPr lang="en-US" sz="3000" cap="small" dirty="0" smtClean="0"/>
              <a:t>Origen</a:t>
            </a:r>
            <a:r>
              <a:rPr lang="en-US" sz="3000" dirty="0" smtClean="0"/>
              <a:t> (185-254), </a:t>
            </a:r>
            <a:r>
              <a:rPr lang="en-US" sz="3000" i="1" dirty="0" smtClean="0"/>
              <a:t>On First Principles 3.6.1</a:t>
            </a:r>
          </a:p>
          <a:p>
            <a:pPr marL="0" indent="0">
              <a:buNone/>
            </a:pPr>
            <a:r>
              <a:rPr lang="en-US" sz="3000" dirty="0" smtClean="0"/>
              <a:t>Though created in state of innocence and did not know good and evil, </a:t>
            </a:r>
            <a:r>
              <a:rPr lang="en-US" sz="3000" dirty="0"/>
              <a:t>infant </a:t>
            </a:r>
            <a:r>
              <a:rPr lang="en-US" sz="3000" dirty="0" smtClean="0"/>
              <a:t>humanity had the natural capacity to grow into full maturity in God. “You shall be like God,” though spoken by the serpent, was indeed the promise of God – but to be actualized through obedience, not disobedience. The serpent offered a shortcut.</a:t>
            </a:r>
          </a:p>
          <a:p>
            <a:pPr marL="0" indent="0" algn="r">
              <a:buNone/>
            </a:pPr>
            <a:r>
              <a:rPr lang="en-US" sz="3000" cap="small" dirty="0" smtClean="0"/>
              <a:t>Irenaeus</a:t>
            </a:r>
            <a:r>
              <a:rPr lang="en-US" sz="3000" dirty="0" smtClean="0"/>
              <a:t> (c. 135-202), </a:t>
            </a:r>
            <a:r>
              <a:rPr lang="en-US" sz="3000" i="1" dirty="0" smtClean="0"/>
              <a:t>Against Heresies 4.38</a:t>
            </a:r>
            <a:endParaRPr lang="en-US" sz="3000" i="1" dirty="0"/>
          </a:p>
        </p:txBody>
      </p:sp>
    </p:spTree>
    <p:extLst>
      <p:ext uri="{BB962C8B-B14F-4D97-AF65-F5344CB8AC3E}">
        <p14:creationId xmlns:p14="http://schemas.microsoft.com/office/powerpoint/2010/main" val="274531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970</TotalTime>
  <Words>3460</Words>
  <Application>Microsoft Office PowerPoint</Application>
  <PresentationFormat>On-screen Show (4:3)</PresentationFormat>
  <Paragraphs>101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Thatch</vt:lpstr>
      <vt:lpstr>Theosis: The Transformation of Human Nature through Participation in the Divine Nature</vt:lpstr>
      <vt:lpstr>Some Basic Questions</vt:lpstr>
      <vt:lpstr>A Basic Bibliography</vt:lpstr>
      <vt:lpstr>A Basic Bibliography, continued</vt:lpstr>
      <vt:lpstr>The Fathers speak on theosis</vt:lpstr>
      <vt:lpstr>The Fathers speak on theosis</vt:lpstr>
      <vt:lpstr>PowerPoint Presentation</vt:lpstr>
      <vt:lpstr>Biblical Foundations</vt:lpstr>
      <vt:lpstr>PowerPoint Presentation</vt:lpstr>
      <vt:lpstr>Biblical Foundations</vt:lpstr>
      <vt:lpstr>PowerPoint Presentation</vt:lpstr>
      <vt:lpstr>PowerPoint Presentation</vt:lpstr>
      <vt:lpstr>Biblical Foundations</vt:lpstr>
      <vt:lpstr>PowerPoint Presentation</vt:lpstr>
      <vt:lpstr>PowerPoint Presentation</vt:lpstr>
      <vt:lpstr>PowerPoint Presentation</vt:lpstr>
      <vt:lpstr>PowerPoint Presentation</vt:lpstr>
      <vt:lpstr>PowerPoint Presentation</vt:lpstr>
      <vt:lpstr>Biblical Foundations – Context!</vt:lpstr>
      <vt:lpstr>PowerPoint Presentation</vt:lpstr>
      <vt:lpstr>Biblical Foundations</vt:lpstr>
      <vt:lpstr>PowerPoint Presentation</vt:lpstr>
      <vt:lpstr>Biblical Foundations</vt:lpstr>
      <vt:lpstr>PowerPoint Presentation</vt:lpstr>
      <vt:lpstr>Biblical Foundations</vt:lpstr>
      <vt:lpstr>PowerPoint Presentation</vt:lpstr>
      <vt:lpstr>PowerPoint Presentation</vt:lpstr>
      <vt:lpstr>The broader context of 2 Peter 1:4</vt:lpstr>
      <vt:lpstr>Words of Caution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Theosis: The Transformation of Human Nature through Participation in the Divine Nature</dc:title>
  <dc:creator>Kostas</dc:creator>
  <cp:lastModifiedBy>Kostas</cp:lastModifiedBy>
  <cp:revision>39</cp:revision>
  <dcterms:created xsi:type="dcterms:W3CDTF">2013-01-26T17:36:40Z</dcterms:created>
  <dcterms:modified xsi:type="dcterms:W3CDTF">2013-01-29T23:09:42Z</dcterms:modified>
</cp:coreProperties>
</file>