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3"/>
  </p:notesMasterIdLst>
  <p:sldIdLst>
    <p:sldId id="256" r:id="rId2"/>
    <p:sldId id="283" r:id="rId3"/>
    <p:sldId id="285" r:id="rId4"/>
    <p:sldId id="286" r:id="rId5"/>
    <p:sldId id="287" r:id="rId6"/>
    <p:sldId id="288" r:id="rId7"/>
    <p:sldId id="289" r:id="rId8"/>
    <p:sldId id="290" r:id="rId9"/>
    <p:sldId id="291" r:id="rId10"/>
    <p:sldId id="292" r:id="rId11"/>
    <p:sldId id="293" r:id="rId12"/>
    <p:sldId id="294" r:id="rId13"/>
    <p:sldId id="295" r:id="rId14"/>
    <p:sldId id="296" r:id="rId15"/>
    <p:sldId id="297" r:id="rId16"/>
    <p:sldId id="298" r:id="rId17"/>
    <p:sldId id="299" r:id="rId18"/>
    <p:sldId id="303" r:id="rId19"/>
    <p:sldId id="317" r:id="rId20"/>
    <p:sldId id="318" r:id="rId21"/>
    <p:sldId id="319" r:id="rId22"/>
    <p:sldId id="304" r:id="rId23"/>
    <p:sldId id="305" r:id="rId24"/>
    <p:sldId id="306" r:id="rId25"/>
    <p:sldId id="307" r:id="rId26"/>
    <p:sldId id="310" r:id="rId27"/>
    <p:sldId id="309" r:id="rId28"/>
    <p:sldId id="311" r:id="rId29"/>
    <p:sldId id="312" r:id="rId30"/>
    <p:sldId id="313" r:id="rId31"/>
    <p:sldId id="314" r:id="rId32"/>
    <p:sldId id="315" r:id="rId33"/>
    <p:sldId id="316" r:id="rId34"/>
    <p:sldId id="284" r:id="rId35"/>
    <p:sldId id="300" r:id="rId36"/>
    <p:sldId id="308" r:id="rId37"/>
    <p:sldId id="301" r:id="rId38"/>
    <p:sldId id="302" r:id="rId39"/>
    <p:sldId id="320" r:id="rId40"/>
    <p:sldId id="321" r:id="rId41"/>
    <p:sldId id="322"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32" y="8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B7BAB2-3CFB-48BD-8B25-9D38FCB79FE3}" type="datetimeFigureOut">
              <a:rPr lang="en-US" smtClean="0"/>
              <a:t>3/5/2013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800B45-EC80-46CC-8676-D4CE92D5B276}" type="slidenum">
              <a:rPr lang="en-US" smtClean="0"/>
              <a:t>‹#›</a:t>
            </a:fld>
            <a:endParaRPr lang="en-US"/>
          </a:p>
        </p:txBody>
      </p:sp>
    </p:spTree>
    <p:extLst>
      <p:ext uri="{BB962C8B-B14F-4D97-AF65-F5344CB8AC3E}">
        <p14:creationId xmlns:p14="http://schemas.microsoft.com/office/powerpoint/2010/main" val="90195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800B45-EC80-46CC-8676-D4CE92D5B276}" type="slidenum">
              <a:rPr lang="en-US" smtClean="0"/>
              <a:t>31</a:t>
            </a:fld>
            <a:endParaRPr lang="en-US"/>
          </a:p>
        </p:txBody>
      </p:sp>
    </p:spTree>
    <p:extLst>
      <p:ext uri="{BB962C8B-B14F-4D97-AF65-F5344CB8AC3E}">
        <p14:creationId xmlns:p14="http://schemas.microsoft.com/office/powerpoint/2010/main" val="40386709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761BF1B-7640-4831-A839-C117ACC601C7}"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FCE4D-FC89-460D-8392-70D55731F1FC}"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1BF1B-7640-4831-A839-C117ACC601C7}"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1BF1B-7640-4831-A839-C117ACC601C7}"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761BF1B-7640-4831-A839-C117ACC601C7}" type="datetimeFigureOut">
              <a:rPr lang="en-US" smtClean="0"/>
              <a:t>3/5/2013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761BF1B-7640-4831-A839-C117ACC601C7}" type="datetimeFigureOut">
              <a:rPr lang="en-US" smtClean="0"/>
              <a:t>3/5/2013</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95DFCE4D-FC89-460D-8392-70D55731F1F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761BF1B-7640-4831-A839-C117ACC601C7}"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761BF1B-7640-4831-A839-C117ACC601C7}" type="datetimeFigureOut">
              <a:rPr lang="en-US" smtClean="0"/>
              <a:t>3/5/2013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61BF1B-7640-4831-A839-C117ACC601C7}" type="datetimeFigureOut">
              <a:rPr lang="en-US" smtClean="0"/>
              <a:t>3/5/2013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1BF1B-7640-4831-A839-C117ACC601C7}" type="datetimeFigureOut">
              <a:rPr lang="en-US" smtClean="0"/>
              <a:t>3/5/2013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DFCE4D-FC89-460D-8392-70D55731F1F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61BF1B-7640-4831-A839-C117ACC601C7}"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FCE4D-FC89-460D-8392-70D55731F1FC}"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761BF1B-7640-4831-A839-C117ACC601C7}" type="datetimeFigureOut">
              <a:rPr lang="en-US" smtClean="0"/>
              <a:t>3/5/2013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DFCE4D-FC89-460D-8392-70D55731F1FC}"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5761BF1B-7640-4831-A839-C117ACC601C7}" type="datetimeFigureOut">
              <a:rPr lang="en-US" smtClean="0"/>
              <a:t>3/5/2013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95DFCE4D-FC89-460D-8392-70D55731F1F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normAutofit fontScale="90000"/>
          </a:bodyPr>
          <a:lstStyle/>
          <a:p>
            <a:r>
              <a:rPr lang="en-US" sz="6000" b="1" dirty="0" err="1" smtClean="0">
                <a:solidFill>
                  <a:srgbClr val="FFFF00"/>
                </a:solidFill>
              </a:rPr>
              <a:t>Theosis</a:t>
            </a:r>
            <a:r>
              <a:rPr lang="en-US" sz="6000" b="1" dirty="0" smtClean="0">
                <a:solidFill>
                  <a:srgbClr val="FFFF00"/>
                </a:solidFill>
              </a:rPr>
              <a:t>:</a:t>
            </a:r>
            <a:r>
              <a:rPr lang="en-US" dirty="0" smtClean="0"/>
              <a:t/>
            </a:r>
            <a:br>
              <a:rPr lang="en-US" dirty="0" smtClean="0"/>
            </a:br>
            <a:r>
              <a:rPr lang="en-US" dirty="0" smtClean="0">
                <a:solidFill>
                  <a:srgbClr val="FFFF00"/>
                </a:solidFill>
              </a:rPr>
              <a:t>The Transformation of Human Nature through Participation in the Divine Nature</a:t>
            </a:r>
            <a:endParaRPr lang="en-US" dirty="0">
              <a:solidFill>
                <a:srgbClr val="FFFF00"/>
              </a:solidFill>
            </a:endParaRPr>
          </a:p>
        </p:txBody>
      </p:sp>
      <p:sp>
        <p:nvSpPr>
          <p:cNvPr id="3" name="Subtitle 2"/>
          <p:cNvSpPr>
            <a:spLocks noGrp="1"/>
          </p:cNvSpPr>
          <p:nvPr>
            <p:ph type="subTitle" idx="1"/>
          </p:nvPr>
        </p:nvSpPr>
        <p:spPr/>
        <p:txBody>
          <a:bodyPr>
            <a:normAutofit lnSpcReduction="10000"/>
          </a:bodyPr>
          <a:lstStyle/>
          <a:p>
            <a:r>
              <a:rPr lang="en-US" dirty="0" smtClean="0"/>
              <a:t>A Tuesday-night series of learning at Holy Trinity Church</a:t>
            </a:r>
          </a:p>
          <a:p>
            <a:r>
              <a:rPr lang="en-US" dirty="0" smtClean="0"/>
              <a:t>Winter-Spring 2013</a:t>
            </a:r>
            <a:endParaRPr lang="en-US" dirty="0"/>
          </a:p>
        </p:txBody>
      </p:sp>
    </p:spTree>
    <p:extLst>
      <p:ext uri="{BB962C8B-B14F-4D97-AF65-F5344CB8AC3E}">
        <p14:creationId xmlns:p14="http://schemas.microsoft.com/office/powerpoint/2010/main" val="14612569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The Emperor-Cult</a:t>
            </a:r>
            <a:endParaRPr lang="en-US" dirty="0"/>
          </a:p>
        </p:txBody>
      </p:sp>
      <p:sp>
        <p:nvSpPr>
          <p:cNvPr id="3" name="Content Placeholder 2"/>
          <p:cNvSpPr>
            <a:spLocks noGrp="1"/>
          </p:cNvSpPr>
          <p:nvPr>
            <p:ph idx="1"/>
          </p:nvPr>
        </p:nvSpPr>
        <p:spPr>
          <a:xfrm>
            <a:off x="228600" y="838200"/>
            <a:ext cx="8686800" cy="5715000"/>
          </a:xfrm>
        </p:spPr>
        <p:txBody>
          <a:bodyPr>
            <a:normAutofit/>
          </a:bodyPr>
          <a:lstStyle/>
          <a:p>
            <a:pPr marL="0" indent="0">
              <a:spcBef>
                <a:spcPts val="0"/>
              </a:spcBef>
              <a:buNone/>
            </a:pPr>
            <a:r>
              <a:rPr lang="en-US" sz="2800" dirty="0" smtClean="0"/>
              <a:t>The Roman imperial cult was not solely a creation of Augustus and subsequent emperors. It was a popular development of devotion, based on the traditional way Greeks had of defining their relationship to power.</a:t>
            </a:r>
          </a:p>
          <a:p>
            <a:pPr>
              <a:spcBef>
                <a:spcPts val="0"/>
              </a:spcBef>
            </a:pPr>
            <a:r>
              <a:rPr lang="en-US" sz="2800" dirty="0" smtClean="0"/>
              <a:t>Panegyric celebrating </a:t>
            </a:r>
            <a:r>
              <a:rPr lang="en-US" sz="2800" dirty="0"/>
              <a:t>Diocletian’s crossing of the Alps in 291</a:t>
            </a:r>
            <a:r>
              <a:rPr lang="en-US" sz="2800" dirty="0" smtClean="0"/>
              <a:t>: </a:t>
            </a:r>
            <a:r>
              <a:rPr lang="en-US" sz="2800" i="1" dirty="0" smtClean="0"/>
              <a:t>When </a:t>
            </a:r>
            <a:r>
              <a:rPr lang="en-US" sz="2800" i="1" dirty="0"/>
              <a:t>you were seen more closely . . . altars were lit, incense was burned. People </a:t>
            </a:r>
            <a:r>
              <a:rPr lang="en-US" sz="2800" i="1" dirty="0" smtClean="0"/>
              <a:t>did not </a:t>
            </a:r>
            <a:r>
              <a:rPr lang="en-US" sz="2800" i="1" dirty="0"/>
              <a:t>invoke gods whom they knew from hearsay, but Jupiter close at hand, visible </a:t>
            </a:r>
            <a:r>
              <a:rPr lang="en-US" sz="2800" i="1" dirty="0" smtClean="0"/>
              <a:t>and present</a:t>
            </a:r>
            <a:r>
              <a:rPr lang="en-US" sz="2800" i="1" dirty="0"/>
              <a:t>: they adored Hercules, not a stranger but the emperor himself</a:t>
            </a:r>
            <a:r>
              <a:rPr lang="en-US" sz="2800" i="1" dirty="0" smtClean="0"/>
              <a:t>.</a:t>
            </a:r>
          </a:p>
          <a:p>
            <a:pPr marL="0" indent="0">
              <a:spcBef>
                <a:spcPts val="0"/>
              </a:spcBef>
              <a:buNone/>
            </a:pPr>
            <a:r>
              <a:rPr lang="en-US" sz="2800" dirty="0"/>
              <a:t>Like the Athenians </a:t>
            </a:r>
            <a:r>
              <a:rPr lang="en-US" sz="2800" dirty="0" smtClean="0"/>
              <a:t>six centuries earlier with Demetrius, </a:t>
            </a:r>
            <a:r>
              <a:rPr lang="en-US" sz="2800" dirty="0"/>
              <a:t>the citizens of the Roman empire saw their ruler as </a:t>
            </a:r>
            <a:r>
              <a:rPr lang="en-US" sz="2800" dirty="0" smtClean="0"/>
              <a:t>the visible </a:t>
            </a:r>
            <a:r>
              <a:rPr lang="en-US" sz="2800" dirty="0"/>
              <a:t>manifestation of divine power</a:t>
            </a:r>
            <a:r>
              <a:rPr lang="en-US" sz="2800" dirty="0" smtClean="0"/>
              <a:t>.</a:t>
            </a:r>
            <a:endParaRPr lang="en-US" sz="2800" dirty="0"/>
          </a:p>
        </p:txBody>
      </p:sp>
    </p:spTree>
    <p:extLst>
      <p:ext uri="{BB962C8B-B14F-4D97-AF65-F5344CB8AC3E}">
        <p14:creationId xmlns:p14="http://schemas.microsoft.com/office/powerpoint/2010/main" val="275583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Jewish-Christian attitudes to the Emperor-Cult</a:t>
            </a:r>
            <a:endParaRPr lang="en-US" dirty="0"/>
          </a:p>
        </p:txBody>
      </p:sp>
      <p:sp>
        <p:nvSpPr>
          <p:cNvPr id="3" name="Content Placeholder 2"/>
          <p:cNvSpPr>
            <a:spLocks noGrp="1"/>
          </p:cNvSpPr>
          <p:nvPr>
            <p:ph idx="1"/>
          </p:nvPr>
        </p:nvSpPr>
        <p:spPr>
          <a:xfrm>
            <a:off x="228600" y="838200"/>
            <a:ext cx="8686800" cy="5715000"/>
          </a:xfrm>
        </p:spPr>
        <p:txBody>
          <a:bodyPr>
            <a:normAutofit lnSpcReduction="10000"/>
          </a:bodyPr>
          <a:lstStyle/>
          <a:p>
            <a:pPr marL="0" indent="0">
              <a:spcBef>
                <a:spcPts val="0"/>
              </a:spcBef>
              <a:spcAft>
                <a:spcPts val="600"/>
              </a:spcAft>
              <a:buNone/>
            </a:pPr>
            <a:r>
              <a:rPr lang="en-US" sz="2800" dirty="0" smtClean="0"/>
              <a:t>Jews had an easier time accommodating to the imperial cults, despite their wars and the biblical injunctions. There were two main reasons for this:</a:t>
            </a:r>
          </a:p>
          <a:p>
            <a:pPr>
              <a:spcBef>
                <a:spcPts val="0"/>
              </a:spcBef>
              <a:spcAft>
                <a:spcPts val="600"/>
              </a:spcAft>
            </a:pPr>
            <a:r>
              <a:rPr lang="en-US" sz="2800" dirty="0"/>
              <a:t>First, unlike the Christians, the </a:t>
            </a:r>
            <a:r>
              <a:rPr lang="en-US" sz="2800" dirty="0" smtClean="0"/>
              <a:t>Jews were </a:t>
            </a:r>
            <a:r>
              <a:rPr lang="en-US" sz="2800" dirty="0"/>
              <a:t>respected as a people with an old and venerable religion, and </a:t>
            </a:r>
            <a:r>
              <a:rPr lang="en-US" sz="2800" dirty="0" smtClean="0"/>
              <a:t>therefore were </a:t>
            </a:r>
            <a:r>
              <a:rPr lang="en-US" sz="2800" dirty="0"/>
              <a:t>not coerced into oﬀering sacriﬁces to the gods</a:t>
            </a:r>
            <a:r>
              <a:rPr lang="en-US" sz="2800" dirty="0" smtClean="0"/>
              <a:t>. They were not considered disloyal and seem to have played prominent role in the civic life of many Greek cities.</a:t>
            </a:r>
          </a:p>
          <a:p>
            <a:pPr>
              <a:spcBef>
                <a:spcPts val="0"/>
              </a:spcBef>
            </a:pPr>
            <a:r>
              <a:rPr lang="en-US" sz="2800" dirty="0"/>
              <a:t>Secondly, until the destruction of Jerusalem, </a:t>
            </a:r>
            <a:r>
              <a:rPr lang="en-US" sz="2800" dirty="0" smtClean="0"/>
              <a:t>animal sacriﬁce </a:t>
            </a:r>
            <a:r>
              <a:rPr lang="en-US" sz="2800" dirty="0"/>
              <a:t>played an important part in Jewish religious practice, a part </a:t>
            </a:r>
            <a:r>
              <a:rPr lang="en-US" sz="2800" dirty="0" smtClean="0"/>
              <a:t>which was </a:t>
            </a:r>
            <a:r>
              <a:rPr lang="en-US" sz="2800" dirty="0"/>
              <a:t>readily intelligible to the pagans and could accommodate the </a:t>
            </a:r>
            <a:r>
              <a:rPr lang="en-US" sz="2800" dirty="0" smtClean="0"/>
              <a:t>imperial cult </a:t>
            </a:r>
            <a:r>
              <a:rPr lang="en-US" sz="2800" dirty="0"/>
              <a:t>up to a point. Sacriﬁces could be oﬀered ‘on behalf of’ the </a:t>
            </a:r>
            <a:r>
              <a:rPr lang="en-US" sz="2800" dirty="0" smtClean="0"/>
              <a:t>emperor rather </a:t>
            </a:r>
            <a:r>
              <a:rPr lang="en-US" sz="2800" dirty="0"/>
              <a:t>than directly to him</a:t>
            </a:r>
            <a:r>
              <a:rPr lang="en-US" sz="2800" dirty="0" smtClean="0"/>
              <a:t>.</a:t>
            </a:r>
            <a:endParaRPr lang="en-US" sz="2800" dirty="0"/>
          </a:p>
        </p:txBody>
      </p:sp>
    </p:spTree>
    <p:extLst>
      <p:ext uri="{BB962C8B-B14F-4D97-AF65-F5344CB8AC3E}">
        <p14:creationId xmlns:p14="http://schemas.microsoft.com/office/powerpoint/2010/main" val="177844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Jewish-Christian attitudes to the Emperor-Cult</a:t>
            </a:r>
            <a:endParaRPr lang="en-US" dirty="0"/>
          </a:p>
        </p:txBody>
      </p:sp>
      <p:sp>
        <p:nvSpPr>
          <p:cNvPr id="3" name="Content Placeholder 2"/>
          <p:cNvSpPr>
            <a:spLocks noGrp="1"/>
          </p:cNvSpPr>
          <p:nvPr>
            <p:ph idx="1"/>
          </p:nvPr>
        </p:nvSpPr>
        <p:spPr>
          <a:xfrm>
            <a:off x="228600" y="838200"/>
            <a:ext cx="8686800" cy="5715000"/>
          </a:xfrm>
        </p:spPr>
        <p:txBody>
          <a:bodyPr>
            <a:normAutofit/>
          </a:bodyPr>
          <a:lstStyle/>
          <a:p>
            <a:pPr marL="0" indent="0">
              <a:spcBef>
                <a:spcPts val="0"/>
              </a:spcBef>
              <a:spcAft>
                <a:spcPts val="600"/>
              </a:spcAft>
              <a:buNone/>
            </a:pPr>
            <a:r>
              <a:rPr lang="en-US" sz="2800" dirty="0"/>
              <a:t>The apparent disloyalty of Christians, on the other hand, attracted </a:t>
            </a:r>
            <a:r>
              <a:rPr lang="en-US" sz="2800" dirty="0" smtClean="0"/>
              <a:t>the attention </a:t>
            </a:r>
            <a:r>
              <a:rPr lang="en-US" sz="2800" dirty="0"/>
              <a:t>of the authorities early on. In response the Apologists took </a:t>
            </a:r>
            <a:r>
              <a:rPr lang="en-US" sz="2800" dirty="0" smtClean="0"/>
              <a:t>pains to </a:t>
            </a:r>
            <a:r>
              <a:rPr lang="en-US" sz="2800" dirty="0"/>
              <a:t>explain the Christian attitude and protest their loyalty. Justin (c.150) is </a:t>
            </a:r>
            <a:r>
              <a:rPr lang="en-US" sz="2800" dirty="0" smtClean="0"/>
              <a:t>the ﬁrst </a:t>
            </a:r>
            <a:r>
              <a:rPr lang="en-US" sz="2800" dirty="0"/>
              <a:t>of several Christian authors to discuss the cult, but the only one </a:t>
            </a:r>
            <a:r>
              <a:rPr lang="en-US" sz="2800" dirty="0" smtClean="0"/>
              <a:t>to venture </a:t>
            </a:r>
            <a:r>
              <a:rPr lang="en-US" sz="2800" dirty="0"/>
              <a:t>any criticism of the apotheosis of deceased emperors: ‘And </a:t>
            </a:r>
            <a:r>
              <a:rPr lang="en-US" sz="2800" dirty="0" smtClean="0"/>
              <a:t>what shall </a:t>
            </a:r>
            <a:r>
              <a:rPr lang="en-US" sz="2800" dirty="0"/>
              <a:t>we say of the emperors who when they die among yourselves are </a:t>
            </a:r>
            <a:r>
              <a:rPr lang="en-US" sz="2800" dirty="0" smtClean="0"/>
              <a:t>always deemed </a:t>
            </a:r>
            <a:r>
              <a:rPr lang="en-US" sz="2800" dirty="0"/>
              <a:t>worthy of deiﬁcation </a:t>
            </a:r>
            <a:r>
              <a:rPr lang="en-US" sz="2800" dirty="0" smtClean="0"/>
              <a:t>and </a:t>
            </a:r>
            <a:r>
              <a:rPr lang="en-US" sz="2800" dirty="0"/>
              <a:t>you produce someone who swears that he has seen the cremated Caesar </a:t>
            </a:r>
            <a:r>
              <a:rPr lang="en-US" sz="2800" dirty="0" smtClean="0"/>
              <a:t>ascending from </a:t>
            </a:r>
            <a:r>
              <a:rPr lang="en-US" sz="2800" dirty="0"/>
              <a:t>the pyre to heaven</a:t>
            </a:r>
            <a:r>
              <a:rPr lang="en-US" sz="2800" dirty="0" smtClean="0"/>
              <a:t>?’</a:t>
            </a:r>
          </a:p>
          <a:p>
            <a:pPr marL="0" indent="0">
              <a:spcBef>
                <a:spcPts val="0"/>
              </a:spcBef>
              <a:spcAft>
                <a:spcPts val="600"/>
              </a:spcAft>
              <a:buNone/>
            </a:pPr>
            <a:r>
              <a:rPr lang="en-US" sz="2800" dirty="0" smtClean="0"/>
              <a:t>Justin was echoing many non-Christian, </a:t>
            </a:r>
            <a:r>
              <a:rPr lang="en-US" sz="2800" dirty="0"/>
              <a:t>especially </a:t>
            </a:r>
            <a:r>
              <a:rPr lang="en-US" sz="2800" dirty="0" smtClean="0"/>
              <a:t>Middle Platonist, sentiments.</a:t>
            </a:r>
            <a:endParaRPr lang="en-US" sz="2800" dirty="0"/>
          </a:p>
        </p:txBody>
      </p:sp>
    </p:spTree>
    <p:extLst>
      <p:ext uri="{BB962C8B-B14F-4D97-AF65-F5344CB8AC3E}">
        <p14:creationId xmlns:p14="http://schemas.microsoft.com/office/powerpoint/2010/main" val="2273122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Jewish-Christian attitudes to the Emperor-Cult</a:t>
            </a:r>
            <a:endParaRPr lang="en-US" dirty="0"/>
          </a:p>
        </p:txBody>
      </p:sp>
      <p:sp>
        <p:nvSpPr>
          <p:cNvPr id="3" name="Content Placeholder 2"/>
          <p:cNvSpPr>
            <a:spLocks noGrp="1"/>
          </p:cNvSpPr>
          <p:nvPr>
            <p:ph idx="1"/>
          </p:nvPr>
        </p:nvSpPr>
        <p:spPr>
          <a:xfrm>
            <a:off x="228600" y="838200"/>
            <a:ext cx="8686800" cy="5715000"/>
          </a:xfrm>
        </p:spPr>
        <p:txBody>
          <a:bodyPr>
            <a:normAutofit fontScale="92500" lnSpcReduction="10000"/>
          </a:bodyPr>
          <a:lstStyle/>
          <a:p>
            <a:pPr>
              <a:spcBef>
                <a:spcPts val="0"/>
              </a:spcBef>
              <a:spcAft>
                <a:spcPts val="600"/>
              </a:spcAft>
            </a:pPr>
            <a:r>
              <a:rPr lang="en-US" sz="2800" dirty="0"/>
              <a:t>Plutarch </a:t>
            </a:r>
            <a:r>
              <a:rPr lang="en-US" sz="2800" dirty="0" smtClean="0"/>
              <a:t>rejected </a:t>
            </a:r>
            <a:r>
              <a:rPr lang="en-US" sz="2800" dirty="0"/>
              <a:t>the bodily translation </a:t>
            </a:r>
            <a:r>
              <a:rPr lang="en-US" sz="2800" dirty="0" smtClean="0"/>
              <a:t>to heaven </a:t>
            </a:r>
            <a:r>
              <a:rPr lang="en-US" sz="2800" dirty="0"/>
              <a:t>of Romulus and others because ‘this is to ascribe divinity to </a:t>
            </a:r>
            <a:r>
              <a:rPr lang="en-US" sz="2800" dirty="0" smtClean="0"/>
              <a:t>the mortal </a:t>
            </a:r>
            <a:r>
              <a:rPr lang="en-US" sz="2800" dirty="0"/>
              <a:t>features of human nature as well as the </a:t>
            </a:r>
            <a:r>
              <a:rPr lang="en-US" sz="2800" dirty="0" smtClean="0"/>
              <a:t>divine.’</a:t>
            </a:r>
            <a:endParaRPr lang="en-US" sz="2800" dirty="0"/>
          </a:p>
          <a:p>
            <a:pPr>
              <a:spcBef>
                <a:spcPts val="0"/>
              </a:spcBef>
              <a:spcAft>
                <a:spcPts val="600"/>
              </a:spcAft>
            </a:pPr>
            <a:r>
              <a:rPr lang="en-US" sz="2800" dirty="0"/>
              <a:t>Philo, combining his Platonism with his Jewish piety, had declared </a:t>
            </a:r>
            <a:r>
              <a:rPr lang="en-US" sz="2800" dirty="0" smtClean="0"/>
              <a:t>that </a:t>
            </a:r>
            <a:r>
              <a:rPr lang="en-US" sz="2800" dirty="0"/>
              <a:t>nothing could </a:t>
            </a:r>
            <a:r>
              <a:rPr lang="en-US" sz="2800" dirty="0" smtClean="0"/>
              <a:t>be </a:t>
            </a:r>
            <a:r>
              <a:rPr lang="en-US" sz="2800" dirty="0"/>
              <a:t>more oﬀensive than ‘when the created and corruptible nature of man was made </a:t>
            </a:r>
            <a:r>
              <a:rPr lang="en-US" sz="2800" dirty="0" smtClean="0"/>
              <a:t>to appear </a:t>
            </a:r>
            <a:r>
              <a:rPr lang="en-US" sz="2800" dirty="0"/>
              <a:t>uncreated and incorruptible by a deiﬁcation which our nation </a:t>
            </a:r>
            <a:r>
              <a:rPr lang="en-US" sz="2800" dirty="0" smtClean="0"/>
              <a:t>judged to </a:t>
            </a:r>
            <a:r>
              <a:rPr lang="en-US" sz="2800" dirty="0"/>
              <a:t>be the most grievous impiety, since sooner could God change into a </a:t>
            </a:r>
            <a:r>
              <a:rPr lang="en-US" sz="2800" dirty="0" smtClean="0"/>
              <a:t>man than </a:t>
            </a:r>
            <a:r>
              <a:rPr lang="en-US" sz="2800" dirty="0"/>
              <a:t>man into a </a:t>
            </a:r>
            <a:r>
              <a:rPr lang="en-US" sz="2800" dirty="0" smtClean="0"/>
              <a:t>god.’</a:t>
            </a:r>
          </a:p>
          <a:p>
            <a:pPr>
              <a:spcBef>
                <a:spcPts val="0"/>
              </a:spcBef>
              <a:spcAft>
                <a:spcPts val="600"/>
              </a:spcAft>
            </a:pPr>
            <a:r>
              <a:rPr lang="en-US" sz="2800" dirty="0" err="1"/>
              <a:t>Dio</a:t>
            </a:r>
            <a:r>
              <a:rPr lang="en-US" sz="2800" dirty="0"/>
              <a:t> Cassius, </a:t>
            </a:r>
            <a:r>
              <a:rPr lang="en-US" sz="2800" dirty="0" smtClean="0"/>
              <a:t>asserted that </a:t>
            </a:r>
            <a:r>
              <a:rPr lang="en-US" sz="2800" dirty="0"/>
              <a:t>it was impossible for a man to become a god merely through a show </a:t>
            </a:r>
            <a:r>
              <a:rPr lang="en-US" sz="2800" dirty="0" smtClean="0"/>
              <a:t>of hands. </a:t>
            </a:r>
          </a:p>
          <a:p>
            <a:pPr>
              <a:spcBef>
                <a:spcPts val="0"/>
              </a:spcBef>
              <a:spcAft>
                <a:spcPts val="600"/>
              </a:spcAft>
            </a:pPr>
            <a:r>
              <a:rPr lang="en-US" sz="2800" dirty="0" smtClean="0"/>
              <a:t>Yet </a:t>
            </a:r>
            <a:r>
              <a:rPr lang="en-US" sz="2800" dirty="0"/>
              <a:t>all these could admit that virtue deiﬁes. </a:t>
            </a:r>
            <a:r>
              <a:rPr lang="en-US" sz="2800" dirty="0" smtClean="0"/>
              <a:t>Justin himself contrasted </a:t>
            </a:r>
            <a:r>
              <a:rPr lang="en-US" sz="2800" dirty="0"/>
              <a:t>the immortality conferred by </a:t>
            </a:r>
            <a:r>
              <a:rPr lang="en-US" sz="2800" dirty="0" smtClean="0"/>
              <a:t>decree of </a:t>
            </a:r>
            <a:r>
              <a:rPr lang="en-US" sz="2800" dirty="0"/>
              <a:t>the Senate with that won living </a:t>
            </a:r>
            <a:r>
              <a:rPr lang="en-US" sz="2800" dirty="0" smtClean="0"/>
              <a:t>‘a </a:t>
            </a:r>
            <a:r>
              <a:rPr lang="en-US" sz="2800" dirty="0"/>
              <a:t>holy </a:t>
            </a:r>
            <a:r>
              <a:rPr lang="en-US" sz="2800" dirty="0" smtClean="0"/>
              <a:t>and virtuous </a:t>
            </a:r>
            <a:r>
              <a:rPr lang="en-US" sz="2800" dirty="0"/>
              <a:t>life close to </a:t>
            </a:r>
            <a:r>
              <a:rPr lang="en-US" sz="2800" dirty="0" smtClean="0"/>
              <a:t>God.’</a:t>
            </a:r>
            <a:endParaRPr lang="en-US" sz="2800" dirty="0"/>
          </a:p>
        </p:txBody>
      </p:sp>
    </p:spTree>
    <p:extLst>
      <p:ext uri="{BB962C8B-B14F-4D97-AF65-F5344CB8AC3E}">
        <p14:creationId xmlns:p14="http://schemas.microsoft.com/office/powerpoint/2010/main" val="2880534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Jewish-Christian attitudes to the Emperor-Cult</a:t>
            </a:r>
            <a:endParaRPr lang="en-US" dirty="0"/>
          </a:p>
        </p:txBody>
      </p:sp>
      <p:sp>
        <p:nvSpPr>
          <p:cNvPr id="3" name="Content Placeholder 2"/>
          <p:cNvSpPr>
            <a:spLocks noGrp="1"/>
          </p:cNvSpPr>
          <p:nvPr>
            <p:ph idx="1"/>
          </p:nvPr>
        </p:nvSpPr>
        <p:spPr>
          <a:xfrm>
            <a:off x="228600" y="838200"/>
            <a:ext cx="8686800" cy="5715000"/>
          </a:xfrm>
        </p:spPr>
        <p:txBody>
          <a:bodyPr>
            <a:normAutofit/>
          </a:bodyPr>
          <a:lstStyle/>
          <a:p>
            <a:pPr>
              <a:spcBef>
                <a:spcPts val="0"/>
              </a:spcBef>
              <a:spcAft>
                <a:spcPts val="600"/>
              </a:spcAft>
            </a:pPr>
            <a:r>
              <a:rPr lang="en-US" sz="2800" dirty="0" smtClean="0"/>
              <a:t>As a new sect, the Christians were not afforded the same respect and tolerance as was shown to Jews.</a:t>
            </a:r>
          </a:p>
          <a:p>
            <a:pPr>
              <a:spcBef>
                <a:spcPts val="0"/>
              </a:spcBef>
              <a:spcAft>
                <a:spcPts val="600"/>
              </a:spcAft>
            </a:pPr>
            <a:r>
              <a:rPr lang="en-US" sz="2800" dirty="0" smtClean="0"/>
              <a:t>Contrary to common assumptions, the imperial cult did not play major role in persecution of Christians. In times of crisis and disaster, it was believed that the gods were angry because of the Christians’ ‘atheism’! When Christians </a:t>
            </a:r>
            <a:r>
              <a:rPr lang="en-US" sz="2800" dirty="0"/>
              <a:t>refused to sacriﬁce to the gods, sacriﬁce to the emperor was </a:t>
            </a:r>
            <a:r>
              <a:rPr lang="en-US" sz="2800" dirty="0" smtClean="0"/>
              <a:t>often oﬀered </a:t>
            </a:r>
            <a:r>
              <a:rPr lang="en-US" sz="2800" dirty="0"/>
              <a:t>by the judge as an easy way out: ‘at least’ sacriﬁce to the emperor</a:t>
            </a:r>
            <a:r>
              <a:rPr lang="en-US" sz="2800" dirty="0" smtClean="0"/>
              <a:t>, defendants </a:t>
            </a:r>
            <a:r>
              <a:rPr lang="en-US" sz="2800" dirty="0"/>
              <a:t>were told. The authorities simply wanted a gesture of respect </a:t>
            </a:r>
            <a:r>
              <a:rPr lang="en-US" sz="2800" dirty="0" smtClean="0"/>
              <a:t>for tradition </a:t>
            </a:r>
            <a:r>
              <a:rPr lang="en-US" sz="2800" dirty="0"/>
              <a:t>and of loyalty to the </a:t>
            </a:r>
            <a:r>
              <a:rPr lang="en-US" sz="2800" dirty="0" smtClean="0"/>
              <a:t>emperor, according to some scholars.</a:t>
            </a:r>
            <a:endParaRPr lang="en-US" sz="2800" dirty="0"/>
          </a:p>
        </p:txBody>
      </p:sp>
    </p:spTree>
    <p:extLst>
      <p:ext uri="{BB962C8B-B14F-4D97-AF65-F5344CB8AC3E}">
        <p14:creationId xmlns:p14="http://schemas.microsoft.com/office/powerpoint/2010/main" val="293612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The Democratization of Deification</a:t>
            </a:r>
            <a:endParaRPr lang="en-US" dirty="0"/>
          </a:p>
        </p:txBody>
      </p:sp>
      <p:sp>
        <p:nvSpPr>
          <p:cNvPr id="3" name="Content Placeholder 2"/>
          <p:cNvSpPr>
            <a:spLocks noGrp="1"/>
          </p:cNvSpPr>
          <p:nvPr>
            <p:ph idx="1"/>
          </p:nvPr>
        </p:nvSpPr>
        <p:spPr>
          <a:xfrm>
            <a:off x="304800" y="1143000"/>
            <a:ext cx="8610600" cy="5410200"/>
          </a:xfrm>
        </p:spPr>
        <p:txBody>
          <a:bodyPr>
            <a:noAutofit/>
          </a:bodyPr>
          <a:lstStyle/>
          <a:p>
            <a:r>
              <a:rPr lang="en-US" sz="2700" dirty="0" smtClean="0"/>
              <a:t>Deification did not remain exclusively associated with rulers and emperors. Human desire for immortality. </a:t>
            </a:r>
          </a:p>
          <a:p>
            <a:r>
              <a:rPr lang="en-US" sz="2700" dirty="0" smtClean="0"/>
              <a:t>The ancient world envisaged apotheosis for the individual as attainable through four pursuits or activities:</a:t>
            </a:r>
          </a:p>
          <a:p>
            <a:pPr marL="463550" indent="-463550">
              <a:spcBef>
                <a:spcPts val="0"/>
              </a:spcBef>
            </a:pPr>
            <a:r>
              <a:rPr lang="en-US" sz="2700" dirty="0" smtClean="0">
                <a:solidFill>
                  <a:srgbClr val="FF0000"/>
                </a:solidFill>
              </a:rPr>
              <a:t>Educational</a:t>
            </a:r>
            <a:r>
              <a:rPr lang="en-US" sz="2700" dirty="0" smtClean="0"/>
              <a:t> – philosophy, focused on mind &amp; illumination;</a:t>
            </a:r>
          </a:p>
          <a:p>
            <a:pPr marL="463550" indent="-463550">
              <a:spcBef>
                <a:spcPts val="0"/>
              </a:spcBef>
            </a:pPr>
            <a:r>
              <a:rPr lang="en-US" sz="2700" dirty="0" smtClean="0">
                <a:solidFill>
                  <a:srgbClr val="FF0000"/>
                </a:solidFill>
              </a:rPr>
              <a:t>Ethical</a:t>
            </a:r>
            <a:r>
              <a:rPr lang="en-US" sz="2700" dirty="0" smtClean="0"/>
              <a:t> – training human will through virtuous living;</a:t>
            </a:r>
          </a:p>
          <a:p>
            <a:pPr marL="463550" indent="-463550">
              <a:spcBef>
                <a:spcPts val="0"/>
              </a:spcBef>
            </a:pPr>
            <a:r>
              <a:rPr lang="en-US" sz="2700" dirty="0" smtClean="0">
                <a:solidFill>
                  <a:srgbClr val="FF0000"/>
                </a:solidFill>
              </a:rPr>
              <a:t>Mystical</a:t>
            </a:r>
            <a:r>
              <a:rPr lang="en-US" sz="2700" dirty="0" smtClean="0"/>
              <a:t> – personal, spiritual experiences, contemplation;</a:t>
            </a:r>
          </a:p>
          <a:p>
            <a:pPr marL="463550" indent="-463550">
              <a:spcBef>
                <a:spcPts val="0"/>
              </a:spcBef>
            </a:pPr>
            <a:r>
              <a:rPr lang="en-US" sz="2700" dirty="0" smtClean="0">
                <a:solidFill>
                  <a:srgbClr val="FF0000"/>
                </a:solidFill>
              </a:rPr>
              <a:t>Ritual</a:t>
            </a:r>
            <a:r>
              <a:rPr lang="en-US" sz="2700" dirty="0" smtClean="0"/>
              <a:t> – magical/liturgical practices marking path to deification.</a:t>
            </a:r>
          </a:p>
          <a:p>
            <a:pPr marL="285750" indent="-285750"/>
            <a:r>
              <a:rPr lang="en-US" sz="2700" dirty="0" smtClean="0"/>
              <a:t>Notion of apotheosis rooted in two key concepts:</a:t>
            </a:r>
          </a:p>
          <a:p>
            <a:pPr marL="511175" indent="-511175">
              <a:spcBef>
                <a:spcPts val="0"/>
              </a:spcBef>
            </a:pPr>
            <a:r>
              <a:rPr lang="en-US" sz="2700" dirty="0" smtClean="0"/>
              <a:t>Status of gods as immortals, and</a:t>
            </a:r>
          </a:p>
          <a:p>
            <a:pPr marL="511175" indent="-511175">
              <a:spcBef>
                <a:spcPts val="0"/>
              </a:spcBef>
            </a:pPr>
            <a:r>
              <a:rPr lang="en-US" sz="2700" dirty="0" smtClean="0"/>
              <a:t>The phrase, “Know thyself.”</a:t>
            </a:r>
          </a:p>
        </p:txBody>
      </p:sp>
    </p:spTree>
    <p:extLst>
      <p:ext uri="{BB962C8B-B14F-4D97-AF65-F5344CB8AC3E}">
        <p14:creationId xmlns:p14="http://schemas.microsoft.com/office/powerpoint/2010/main" val="414426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 calcmode="lin" valueType="num">
                                      <p:cBhvr>
                                        <p:cTn id="63"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Apotheosis / Immortality</a:t>
            </a:r>
            <a:endParaRPr lang="en-US" dirty="0"/>
          </a:p>
        </p:txBody>
      </p:sp>
      <p:sp>
        <p:nvSpPr>
          <p:cNvPr id="3" name="Content Placeholder 2"/>
          <p:cNvSpPr>
            <a:spLocks noGrp="1"/>
          </p:cNvSpPr>
          <p:nvPr>
            <p:ph idx="1"/>
          </p:nvPr>
        </p:nvSpPr>
        <p:spPr>
          <a:xfrm>
            <a:off x="228600" y="1066800"/>
            <a:ext cx="8610600" cy="5410200"/>
          </a:xfrm>
        </p:spPr>
        <p:txBody>
          <a:bodyPr>
            <a:noAutofit/>
          </a:bodyPr>
          <a:lstStyle/>
          <a:p>
            <a:r>
              <a:rPr lang="en-US" sz="2600" dirty="0" smtClean="0"/>
              <a:t>Immortality synonymous with divinity. </a:t>
            </a:r>
          </a:p>
          <a:p>
            <a:r>
              <a:rPr lang="en-US" sz="2600" dirty="0" smtClean="0"/>
              <a:t>Did St. Paul subscribe to concept of deification?</a:t>
            </a:r>
          </a:p>
          <a:p>
            <a:pPr marL="0" indent="0">
              <a:spcBef>
                <a:spcPts val="0"/>
              </a:spcBef>
              <a:buNone/>
            </a:pPr>
            <a:r>
              <a:rPr lang="en-US" sz="2600" dirty="0" smtClean="0"/>
              <a:t>Flesh </a:t>
            </a:r>
            <a:r>
              <a:rPr lang="en-US" sz="2600" dirty="0"/>
              <a:t>and blood cannot inherit the kingdom of God, nor does the perishable inherit the imperishable. </a:t>
            </a:r>
            <a:r>
              <a:rPr lang="en-US" sz="2600" dirty="0" smtClean="0"/>
              <a:t>Listen</a:t>
            </a:r>
            <a:r>
              <a:rPr lang="en-US" sz="2600" dirty="0"/>
              <a:t>, I will tell you a mystery! We will not all die, but we will all be changed, </a:t>
            </a:r>
            <a:r>
              <a:rPr lang="en-US" sz="2600" dirty="0" smtClean="0"/>
              <a:t>in </a:t>
            </a:r>
            <a:r>
              <a:rPr lang="en-US" sz="2600" dirty="0"/>
              <a:t>a moment, in the twinkling of an eye, at the last trumpet. For the trumpet will sound, and the dead will be raised imperishable, and we will be changed. </a:t>
            </a:r>
            <a:r>
              <a:rPr lang="en-US" sz="2600" dirty="0" smtClean="0"/>
              <a:t>For </a:t>
            </a:r>
            <a:r>
              <a:rPr lang="en-US" sz="2600" dirty="0"/>
              <a:t>this perishable body must put on imperishability, and this mortal body must put on immortality. </a:t>
            </a:r>
            <a:r>
              <a:rPr lang="en-US" sz="2600" dirty="0" smtClean="0"/>
              <a:t>When </a:t>
            </a:r>
            <a:r>
              <a:rPr lang="en-US" sz="2600" dirty="0"/>
              <a:t>this perishable body puts on imperishability, and this mortal body puts on immortality, then the saying that is written will be fulfilled: </a:t>
            </a:r>
            <a:r>
              <a:rPr lang="en-US" sz="2600" dirty="0" smtClean="0"/>
              <a:t>“</a:t>
            </a:r>
            <a:r>
              <a:rPr lang="en-US" sz="2600" dirty="0"/>
              <a:t>Death has been swallowed up in </a:t>
            </a:r>
            <a:r>
              <a:rPr lang="en-US" sz="2600" dirty="0" smtClean="0"/>
              <a:t>victory</a:t>
            </a:r>
            <a:r>
              <a:rPr lang="en-US" sz="2600"/>
              <a:t>.”  </a:t>
            </a:r>
            <a:r>
              <a:rPr lang="en-US" sz="2600" smtClean="0"/>
              <a:t>    (</a:t>
            </a:r>
            <a:r>
              <a:rPr lang="en-US" sz="2600" dirty="0" smtClean="0">
                <a:solidFill>
                  <a:srgbClr val="FFFF00"/>
                </a:solidFill>
              </a:rPr>
              <a:t>1 Corinthians 15:50-54</a:t>
            </a:r>
            <a:r>
              <a:rPr lang="en-US" sz="2600" dirty="0" smtClean="0"/>
              <a:t>)</a:t>
            </a:r>
            <a:endParaRPr lang="en-US" sz="2600" dirty="0"/>
          </a:p>
        </p:txBody>
      </p:sp>
    </p:spTree>
    <p:extLst>
      <p:ext uri="{BB962C8B-B14F-4D97-AF65-F5344CB8AC3E}">
        <p14:creationId xmlns:p14="http://schemas.microsoft.com/office/powerpoint/2010/main" val="146263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dirty="0" smtClean="0"/>
              <a:t>Apotheosis / ‘Know Yourself’</a:t>
            </a:r>
            <a:endParaRPr lang="en-US" dirty="0"/>
          </a:p>
        </p:txBody>
      </p:sp>
      <p:sp>
        <p:nvSpPr>
          <p:cNvPr id="3" name="Content Placeholder 2"/>
          <p:cNvSpPr>
            <a:spLocks noGrp="1"/>
          </p:cNvSpPr>
          <p:nvPr>
            <p:ph idx="1"/>
          </p:nvPr>
        </p:nvSpPr>
        <p:spPr>
          <a:xfrm>
            <a:off x="228600" y="990600"/>
            <a:ext cx="8763000" cy="5638800"/>
          </a:xfrm>
        </p:spPr>
        <p:txBody>
          <a:bodyPr>
            <a:normAutofit/>
          </a:bodyPr>
          <a:lstStyle/>
          <a:p>
            <a:pPr>
              <a:spcBef>
                <a:spcPts val="400"/>
              </a:spcBef>
            </a:pPr>
            <a:r>
              <a:rPr lang="en-US" sz="2600" dirty="0" smtClean="0"/>
              <a:t>‘Know yourself” written at temple of Apollo at Delphi.</a:t>
            </a:r>
          </a:p>
          <a:p>
            <a:pPr>
              <a:spcBef>
                <a:spcPts val="400"/>
              </a:spcBef>
            </a:pPr>
            <a:r>
              <a:rPr lang="en-US" sz="2600" dirty="0" smtClean="0"/>
              <a:t>Also expressed by many ancient writers: </a:t>
            </a:r>
            <a:r>
              <a:rPr lang="en-US" sz="2600" dirty="0" err="1" smtClean="0"/>
              <a:t>Chilon</a:t>
            </a:r>
            <a:r>
              <a:rPr lang="en-US" sz="2600" dirty="0" smtClean="0"/>
              <a:t> of Sparta, Heraclitus, Pythagoras, Socrates, Solon of Athens, Thales of Miletus, </a:t>
            </a:r>
            <a:r>
              <a:rPr lang="en-US" sz="2600" dirty="0" err="1" smtClean="0"/>
              <a:t>Phemonoe</a:t>
            </a:r>
            <a:r>
              <a:rPr lang="en-US" sz="2600" dirty="0" smtClean="0"/>
              <a:t>.</a:t>
            </a:r>
          </a:p>
          <a:p>
            <a:pPr>
              <a:spcBef>
                <a:spcPts val="400"/>
              </a:spcBef>
            </a:pPr>
            <a:r>
              <a:rPr lang="en-US" sz="2600" dirty="0" smtClean="0"/>
              <a:t>Points to inward journey of discovery which brings self-understanding. Quest for self knowledge and the need for personal change in the </a:t>
            </a:r>
            <a:r>
              <a:rPr lang="en-US" sz="2600" i="1" dirty="0" smtClean="0"/>
              <a:t>Allegory of the Cave</a:t>
            </a:r>
            <a:r>
              <a:rPr lang="en-US" sz="2600" dirty="0" smtClean="0"/>
              <a:t> in Plato’s </a:t>
            </a:r>
            <a:r>
              <a:rPr lang="en-US" sz="2600" i="1" dirty="0" smtClean="0"/>
              <a:t>Republic</a:t>
            </a:r>
            <a:r>
              <a:rPr lang="en-US" sz="2600" dirty="0" smtClean="0"/>
              <a:t>.</a:t>
            </a:r>
          </a:p>
          <a:p>
            <a:pPr>
              <a:spcBef>
                <a:spcPts val="400"/>
              </a:spcBef>
            </a:pPr>
            <a:r>
              <a:rPr lang="en-US" sz="2600" dirty="0" smtClean="0"/>
              <a:t>Search for the real within oneself = search for the divine. This results in seeing world as illusory to be escaped.</a:t>
            </a:r>
          </a:p>
          <a:p>
            <a:pPr>
              <a:spcBef>
                <a:spcPts val="400"/>
              </a:spcBef>
            </a:pPr>
            <a:r>
              <a:rPr lang="en-US" sz="2600" dirty="0" smtClean="0"/>
              <a:t>‘Know’ = find or become (like) God.</a:t>
            </a:r>
          </a:p>
          <a:p>
            <a:pPr>
              <a:spcBef>
                <a:spcPts val="400"/>
              </a:spcBef>
            </a:pPr>
            <a:r>
              <a:rPr lang="en-US" sz="2600" dirty="0" smtClean="0"/>
              <a:t>Philosophers argued that apotheosis possible because of what a person is or has within his/herself. Major influence on Origen and subsequent Christian ideas of </a:t>
            </a:r>
            <a:r>
              <a:rPr lang="en-US" sz="2600" dirty="0" err="1" smtClean="0"/>
              <a:t>theosis</a:t>
            </a:r>
            <a:r>
              <a:rPr lang="en-US" sz="2600" dirty="0" smtClean="0"/>
              <a:t>.</a:t>
            </a:r>
            <a:endParaRPr lang="en-US" sz="2600" dirty="0"/>
          </a:p>
        </p:txBody>
      </p:sp>
    </p:spTree>
    <p:extLst>
      <p:ext uri="{BB962C8B-B14F-4D97-AF65-F5344CB8AC3E}">
        <p14:creationId xmlns:p14="http://schemas.microsoft.com/office/powerpoint/2010/main" val="18724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Deification in the Mystery Cults</a:t>
            </a:r>
            <a:endParaRPr lang="en-US" dirty="0"/>
          </a:p>
        </p:txBody>
      </p:sp>
      <p:sp>
        <p:nvSpPr>
          <p:cNvPr id="3" name="Content Placeholder 2"/>
          <p:cNvSpPr>
            <a:spLocks noGrp="1"/>
          </p:cNvSpPr>
          <p:nvPr>
            <p:ph idx="1"/>
          </p:nvPr>
        </p:nvSpPr>
        <p:spPr>
          <a:xfrm>
            <a:off x="304800" y="1066800"/>
            <a:ext cx="8610600" cy="5562600"/>
          </a:xfrm>
        </p:spPr>
        <p:txBody>
          <a:bodyPr>
            <a:normAutofit/>
          </a:bodyPr>
          <a:lstStyle/>
          <a:p>
            <a:pPr marL="0" indent="0">
              <a:spcBef>
                <a:spcPts val="0"/>
              </a:spcBef>
              <a:buNone/>
            </a:pPr>
            <a:r>
              <a:rPr lang="en-US" sz="2600" dirty="0"/>
              <a:t>The mysteries are the nearest </a:t>
            </a:r>
            <a:r>
              <a:rPr lang="en-US" sz="2600" dirty="0" smtClean="0"/>
              <a:t>to </a:t>
            </a:r>
            <a:r>
              <a:rPr lang="en-US" sz="2600" dirty="0"/>
              <a:t>a genuinely personal religion in antiquity. But we know little about the mysteries, because initiates were sworn to secrecy about everything beyond the </a:t>
            </a:r>
            <a:r>
              <a:rPr lang="en-US" sz="2600" dirty="0" smtClean="0"/>
              <a:t>preliminaries.</a:t>
            </a:r>
            <a:r>
              <a:rPr lang="en-US" sz="2600" dirty="0"/>
              <a:t> </a:t>
            </a:r>
            <a:r>
              <a:rPr lang="en-US" sz="2600" dirty="0" smtClean="0"/>
              <a:t>But we </a:t>
            </a:r>
            <a:r>
              <a:rPr lang="en-US" sz="2600" dirty="0"/>
              <a:t>have ample testimonies to the eﬀects of the </a:t>
            </a:r>
            <a:r>
              <a:rPr lang="en-US" sz="2600" dirty="0" smtClean="0"/>
              <a:t>rites. </a:t>
            </a:r>
            <a:r>
              <a:rPr lang="en-US" sz="2600" dirty="0"/>
              <a:t>The most celebrated of these is that of Plato, who in the </a:t>
            </a:r>
            <a:r>
              <a:rPr lang="en-US" sz="2600" i="1" dirty="0"/>
              <a:t>Phaedrus</a:t>
            </a:r>
            <a:r>
              <a:rPr lang="en-US" sz="2600" dirty="0"/>
              <a:t> compares the </a:t>
            </a:r>
            <a:endParaRPr lang="en-US" sz="2600" dirty="0" smtClean="0"/>
          </a:p>
          <a:p>
            <a:pPr marL="0" indent="0">
              <a:spcBef>
                <a:spcPts val="0"/>
              </a:spcBef>
              <a:buNone/>
            </a:pPr>
            <a:r>
              <a:rPr lang="en-US" sz="2600" dirty="0" smtClean="0"/>
              <a:t>philosopher’s </a:t>
            </a:r>
            <a:r>
              <a:rPr lang="en-US" sz="2600" dirty="0"/>
              <a:t>joy at the vision </a:t>
            </a:r>
            <a:endParaRPr lang="en-US" sz="2600" dirty="0" smtClean="0"/>
          </a:p>
          <a:p>
            <a:pPr marL="0" indent="0">
              <a:spcBef>
                <a:spcPts val="0"/>
              </a:spcBef>
              <a:buNone/>
            </a:pPr>
            <a:r>
              <a:rPr lang="en-US" sz="2600" dirty="0" smtClean="0"/>
              <a:t>of </a:t>
            </a:r>
            <a:r>
              <a:rPr lang="en-US" sz="2600" dirty="0"/>
              <a:t>true Being with the elation </a:t>
            </a:r>
            <a:endParaRPr lang="en-US" sz="2600" dirty="0" smtClean="0"/>
          </a:p>
          <a:p>
            <a:pPr marL="0" indent="0">
              <a:spcBef>
                <a:spcPts val="0"/>
              </a:spcBef>
              <a:buNone/>
            </a:pPr>
            <a:r>
              <a:rPr lang="en-US" sz="2600" dirty="0" smtClean="0"/>
              <a:t>and </a:t>
            </a:r>
            <a:r>
              <a:rPr lang="en-US" sz="2600" dirty="0"/>
              <a:t>sense of liberation that </a:t>
            </a:r>
            <a:endParaRPr lang="en-US" sz="2600" dirty="0" smtClean="0"/>
          </a:p>
          <a:p>
            <a:pPr marL="0" indent="0">
              <a:spcBef>
                <a:spcPts val="0"/>
              </a:spcBef>
              <a:buNone/>
            </a:pPr>
            <a:r>
              <a:rPr lang="en-US" sz="2600" dirty="0" smtClean="0"/>
              <a:t>comes </a:t>
            </a:r>
            <a:r>
              <a:rPr lang="en-US" sz="2600" dirty="0"/>
              <a:t>to the initiate at the </a:t>
            </a:r>
            <a:endParaRPr lang="en-US" sz="2600" dirty="0" smtClean="0"/>
          </a:p>
          <a:p>
            <a:pPr marL="0" indent="0">
              <a:spcBef>
                <a:spcPts val="0"/>
              </a:spcBef>
              <a:buNone/>
            </a:pPr>
            <a:r>
              <a:rPr lang="en-US" sz="2600" dirty="0" smtClean="0"/>
              <a:t>climax </a:t>
            </a:r>
            <a:r>
              <a:rPr lang="en-US" sz="2600" dirty="0"/>
              <a:t>of the mystery </a:t>
            </a:r>
            <a:endParaRPr lang="en-US" sz="2600" dirty="0" smtClean="0"/>
          </a:p>
          <a:p>
            <a:pPr marL="0" indent="0">
              <a:spcBef>
                <a:spcPts val="0"/>
              </a:spcBef>
              <a:buNone/>
            </a:pPr>
            <a:r>
              <a:rPr lang="en-US" sz="2600" dirty="0" smtClean="0"/>
              <a:t>[</a:t>
            </a:r>
            <a:r>
              <a:rPr lang="en-US" sz="2600" dirty="0"/>
              <a:t>at Eleusis</a:t>
            </a:r>
            <a:r>
              <a:rPr lang="en-US" sz="2600" dirty="0" smtClean="0"/>
              <a:t>], the </a:t>
            </a:r>
            <a:r>
              <a:rPr lang="en-US" sz="2600" dirty="0"/>
              <a:t>moment </a:t>
            </a:r>
            <a:endParaRPr lang="en-US" sz="2600" dirty="0" smtClean="0"/>
          </a:p>
          <a:p>
            <a:pPr marL="0" indent="0">
              <a:spcBef>
                <a:spcPts val="0"/>
              </a:spcBef>
              <a:buNone/>
            </a:pPr>
            <a:r>
              <a:rPr lang="en-US" sz="2600" dirty="0" smtClean="0"/>
              <a:t>of </a:t>
            </a:r>
            <a:r>
              <a:rPr lang="en-US" sz="2600" dirty="0"/>
              <a:t>ﬁnal revelation</a:t>
            </a:r>
            <a:r>
              <a:rPr lang="en-US" sz="2600" dirty="0" smtClean="0"/>
              <a:t>.</a:t>
            </a:r>
            <a:endParaRPr lang="en-US" sz="2600" dirty="0"/>
          </a:p>
        </p:txBody>
      </p:sp>
      <p:pic>
        <p:nvPicPr>
          <p:cNvPr id="4" name="Picture 2" descr="http://web.eecs.utk.edu/%7Emclennan/BA/AGEDE/images/Eleusinian-quatern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0321" y="3429000"/>
            <a:ext cx="4523765"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2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76" y="457200"/>
            <a:ext cx="8592551" cy="5909310"/>
          </a:xfrm>
          <a:prstGeom prst="rect">
            <a:avLst/>
          </a:prstGeom>
          <a:noFill/>
        </p:spPr>
        <p:txBody>
          <a:bodyPr wrap="square" rtlCol="0">
            <a:spAutoFit/>
          </a:bodyPr>
          <a:lstStyle/>
          <a:p>
            <a:r>
              <a:rPr lang="en-US" dirty="0"/>
              <a:t>The Eleusinian Mysteries were, by the 5th century </a:t>
            </a:r>
            <a:r>
              <a:rPr lang="en-US" dirty="0" smtClean="0"/>
              <a:t>BC, </a:t>
            </a:r>
          </a:p>
          <a:p>
            <a:r>
              <a:rPr lang="en-US" dirty="0" smtClean="0"/>
              <a:t>open </a:t>
            </a:r>
            <a:r>
              <a:rPr lang="en-US" dirty="0"/>
              <a:t>to any Greek speaker, man, woman, or slave, </a:t>
            </a:r>
            <a:endParaRPr lang="en-US" dirty="0" smtClean="0"/>
          </a:p>
          <a:p>
            <a:r>
              <a:rPr lang="en-US" dirty="0" smtClean="0"/>
              <a:t>citizen </a:t>
            </a:r>
            <a:r>
              <a:rPr lang="en-US" dirty="0"/>
              <a:t>or not of Attica. Warfare was (ideally, but not </a:t>
            </a:r>
            <a:endParaRPr lang="en-US" dirty="0" smtClean="0"/>
          </a:p>
          <a:p>
            <a:r>
              <a:rPr lang="en-US" dirty="0" smtClean="0"/>
              <a:t>always</a:t>
            </a:r>
            <a:r>
              <a:rPr lang="en-US" dirty="0"/>
              <a:t>) suspended for the period of the initiations, </a:t>
            </a:r>
            <a:endParaRPr lang="en-US" dirty="0" smtClean="0"/>
          </a:p>
          <a:p>
            <a:r>
              <a:rPr lang="en-US" dirty="0" smtClean="0"/>
              <a:t>which </a:t>
            </a:r>
            <a:r>
              <a:rPr lang="en-US" dirty="0"/>
              <a:t>took 7 </a:t>
            </a:r>
            <a:r>
              <a:rPr lang="en-US" dirty="0" smtClean="0"/>
              <a:t>days. </a:t>
            </a:r>
          </a:p>
          <a:p>
            <a:r>
              <a:rPr lang="en-US" dirty="0" smtClean="0"/>
              <a:t>Two </a:t>
            </a:r>
            <a:r>
              <a:rPr lang="en-US" dirty="0"/>
              <a:t>days before </a:t>
            </a:r>
            <a:r>
              <a:rPr lang="en-US" dirty="0" smtClean="0"/>
              <a:t>the </a:t>
            </a:r>
            <a:r>
              <a:rPr lang="en-US" dirty="0"/>
              <a:t>Mysteries began the "holy things" </a:t>
            </a:r>
            <a:endParaRPr lang="en-US" dirty="0" smtClean="0"/>
          </a:p>
          <a:p>
            <a:r>
              <a:rPr lang="en-US" dirty="0" smtClean="0"/>
              <a:t>were </a:t>
            </a:r>
            <a:r>
              <a:rPr lang="en-US" dirty="0"/>
              <a:t>brought in </a:t>
            </a:r>
            <a:r>
              <a:rPr lang="en-US" dirty="0" smtClean="0"/>
              <a:t>baskets </a:t>
            </a:r>
            <a:r>
              <a:rPr lang="en-US" dirty="0"/>
              <a:t>to Athens by the </a:t>
            </a:r>
            <a:r>
              <a:rPr lang="en-US" dirty="0" err="1"/>
              <a:t>ephebes</a:t>
            </a:r>
            <a:r>
              <a:rPr lang="en-US" dirty="0"/>
              <a:t>, </a:t>
            </a:r>
            <a:endParaRPr lang="en-US" dirty="0" smtClean="0"/>
          </a:p>
          <a:p>
            <a:r>
              <a:rPr lang="en-US" dirty="0" smtClean="0"/>
              <a:t>young </a:t>
            </a:r>
            <a:r>
              <a:rPr lang="en-US" dirty="0"/>
              <a:t>Athenians in </a:t>
            </a:r>
            <a:r>
              <a:rPr lang="en-US" dirty="0" smtClean="0"/>
              <a:t>military training. </a:t>
            </a:r>
          </a:p>
          <a:p>
            <a:r>
              <a:rPr lang="en-US" dirty="0" smtClean="0"/>
              <a:t>On the first day, the </a:t>
            </a:r>
            <a:r>
              <a:rPr lang="en-US" dirty="0"/>
              <a:t>initiates gathered in </a:t>
            </a:r>
            <a:r>
              <a:rPr lang="en-US" dirty="0" smtClean="0"/>
              <a:t>Athens </a:t>
            </a:r>
            <a:r>
              <a:rPr lang="en-US" dirty="0"/>
              <a:t>and </a:t>
            </a:r>
            <a:endParaRPr lang="en-US" dirty="0" smtClean="0"/>
          </a:p>
          <a:p>
            <a:r>
              <a:rPr lang="en-US" dirty="0" smtClean="0"/>
              <a:t>met their </a:t>
            </a:r>
            <a:r>
              <a:rPr lang="en-US" dirty="0" err="1" smtClean="0"/>
              <a:t>mystagogus</a:t>
            </a:r>
            <a:r>
              <a:rPr lang="en-US" dirty="0" smtClean="0"/>
              <a:t> </a:t>
            </a:r>
            <a:r>
              <a:rPr lang="en-US" dirty="0"/>
              <a:t>(a person already </a:t>
            </a:r>
            <a:r>
              <a:rPr lang="en-US" dirty="0" smtClean="0"/>
              <a:t>initiated </a:t>
            </a:r>
          </a:p>
          <a:p>
            <a:r>
              <a:rPr lang="en-US" dirty="0" smtClean="0"/>
              <a:t>who </a:t>
            </a:r>
            <a:r>
              <a:rPr lang="en-US" dirty="0"/>
              <a:t>helped </a:t>
            </a:r>
            <a:r>
              <a:rPr lang="en-US" dirty="0" smtClean="0"/>
              <a:t>them </a:t>
            </a:r>
            <a:r>
              <a:rPr lang="en-US" dirty="0"/>
              <a:t>through the process). </a:t>
            </a:r>
            <a:endParaRPr lang="en-US" dirty="0" smtClean="0"/>
          </a:p>
          <a:p>
            <a:r>
              <a:rPr lang="en-US" dirty="0" smtClean="0"/>
              <a:t>On the second day, the </a:t>
            </a:r>
            <a:r>
              <a:rPr lang="en-US" dirty="0"/>
              <a:t>initiates took little piglets down </a:t>
            </a:r>
            <a:endParaRPr lang="en-US" dirty="0" smtClean="0"/>
          </a:p>
          <a:p>
            <a:r>
              <a:rPr lang="en-US" dirty="0" smtClean="0"/>
              <a:t>to </a:t>
            </a:r>
            <a:r>
              <a:rPr lang="en-US" dirty="0"/>
              <a:t>the sea, </a:t>
            </a:r>
            <a:r>
              <a:rPr lang="en-US" dirty="0" smtClean="0"/>
              <a:t>bathed </a:t>
            </a:r>
            <a:r>
              <a:rPr lang="en-US" dirty="0"/>
              <a:t>with them, and purified </a:t>
            </a:r>
            <a:r>
              <a:rPr lang="en-US" dirty="0" smtClean="0"/>
              <a:t>themselves </a:t>
            </a:r>
          </a:p>
          <a:p>
            <a:r>
              <a:rPr lang="en-US" dirty="0" smtClean="0"/>
              <a:t>with </a:t>
            </a:r>
            <a:r>
              <a:rPr lang="en-US" dirty="0"/>
              <a:t>blood </a:t>
            </a:r>
            <a:r>
              <a:rPr lang="en-US" dirty="0" smtClean="0"/>
              <a:t>of </a:t>
            </a:r>
            <a:r>
              <a:rPr lang="en-US" dirty="0"/>
              <a:t>the sacrificed </a:t>
            </a:r>
            <a:r>
              <a:rPr lang="en-US" dirty="0" smtClean="0"/>
              <a:t>piglet.</a:t>
            </a:r>
          </a:p>
          <a:p>
            <a:r>
              <a:rPr lang="en-US" dirty="0" smtClean="0"/>
              <a:t>The </a:t>
            </a:r>
            <a:r>
              <a:rPr lang="en-US" dirty="0"/>
              <a:t>initiates spent the next two days indoors at </a:t>
            </a:r>
            <a:r>
              <a:rPr lang="en-US" dirty="0" smtClean="0"/>
              <a:t>Athens--</a:t>
            </a:r>
          </a:p>
          <a:p>
            <a:r>
              <a:rPr lang="en-US" dirty="0" smtClean="0"/>
              <a:t>doing </a:t>
            </a:r>
            <a:r>
              <a:rPr lang="en-US" dirty="0"/>
              <a:t>what, we are not too sure, but perhaps sacrificing </a:t>
            </a:r>
            <a:endParaRPr lang="en-US" dirty="0" smtClean="0"/>
          </a:p>
          <a:p>
            <a:r>
              <a:rPr lang="en-US" dirty="0" smtClean="0"/>
              <a:t>privately </a:t>
            </a:r>
            <a:r>
              <a:rPr lang="en-US" dirty="0"/>
              <a:t>to Demeter and Persephone, and performing </a:t>
            </a:r>
            <a:r>
              <a:rPr lang="en-US" dirty="0" smtClean="0"/>
              <a:t>what </a:t>
            </a:r>
            <a:r>
              <a:rPr lang="en-US" dirty="0"/>
              <a:t>we might call meditation. </a:t>
            </a:r>
            <a:endParaRPr lang="en-US" dirty="0" smtClean="0"/>
          </a:p>
          <a:p>
            <a:r>
              <a:rPr lang="en-US" dirty="0" smtClean="0"/>
              <a:t>Then on the fifth day, they made the long march with the "sacred things" back to Eleusis, where the sacred things were revealed in the </a:t>
            </a:r>
            <a:r>
              <a:rPr lang="en-US" dirty="0" err="1" smtClean="0"/>
              <a:t>Telesterion</a:t>
            </a:r>
            <a:r>
              <a:rPr lang="en-US" dirty="0" smtClean="0"/>
              <a:t> on the 20th. On the last day, two odd-shaped vessels filled with water were tipped out to the east and west by each initiate, who uttered a mystical phrase...which has not been recorded.</a:t>
            </a:r>
            <a:endParaRPr lang="en-US" dirty="0"/>
          </a:p>
        </p:txBody>
      </p:sp>
      <p:pic>
        <p:nvPicPr>
          <p:cNvPr id="7172" name="Picture 4" descr="http://www.uark.edu/campus-resources/achilles/graphics/fest_eleus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0" y="457200"/>
            <a:ext cx="3441215"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949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1000" fill="hold"/>
                                        <p:tgtEl>
                                          <p:spTgt spid="7172"/>
                                        </p:tgtEl>
                                        <p:attrNameLst>
                                          <p:attrName>ppt_w</p:attrName>
                                        </p:attrNameLst>
                                      </p:cBhvr>
                                      <p:tavLst>
                                        <p:tav tm="0">
                                          <p:val>
                                            <p:fltVal val="0"/>
                                          </p:val>
                                        </p:tav>
                                        <p:tav tm="100000">
                                          <p:val>
                                            <p:strVal val="#ppt_w"/>
                                          </p:val>
                                        </p:tav>
                                      </p:tavLst>
                                    </p:anim>
                                    <p:anim calcmode="lin" valueType="num">
                                      <p:cBhvr>
                                        <p:cTn id="8" dur="1000" fill="hold"/>
                                        <p:tgtEl>
                                          <p:spTgt spid="7172"/>
                                        </p:tgtEl>
                                        <p:attrNameLst>
                                          <p:attrName>ppt_h</p:attrName>
                                        </p:attrNameLst>
                                      </p:cBhvr>
                                      <p:tavLst>
                                        <p:tav tm="0">
                                          <p:val>
                                            <p:fltVal val="0"/>
                                          </p:val>
                                        </p:tav>
                                        <p:tav tm="100000">
                                          <p:val>
                                            <p:strVal val="#ppt_h"/>
                                          </p:val>
                                        </p:tav>
                                      </p:tavLst>
                                    </p:anim>
                                    <p:anim calcmode="lin" valueType="num">
                                      <p:cBhvr>
                                        <p:cTn id="9" dur="1000" fill="hold"/>
                                        <p:tgtEl>
                                          <p:spTgt spid="7172"/>
                                        </p:tgtEl>
                                        <p:attrNameLst>
                                          <p:attrName>style.rotation</p:attrName>
                                        </p:attrNameLst>
                                      </p:cBhvr>
                                      <p:tavLst>
                                        <p:tav tm="0">
                                          <p:val>
                                            <p:fltVal val="90"/>
                                          </p:val>
                                        </p:tav>
                                        <p:tav tm="100000">
                                          <p:val>
                                            <p:fltVal val="0"/>
                                          </p:val>
                                        </p:tav>
                                      </p:tavLst>
                                    </p:anim>
                                    <p:animEffect transition="in" filter="fade">
                                      <p:cBhvr>
                                        <p:cTn id="10"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Deification in the Greco-Roman World</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sz="3000" dirty="0"/>
              <a:t>The divine and </a:t>
            </a:r>
            <a:r>
              <a:rPr lang="en-US" sz="3000" dirty="0" smtClean="0"/>
              <a:t>human worlds </a:t>
            </a:r>
            <a:r>
              <a:rPr lang="en-US" sz="3000" dirty="0"/>
              <a:t>were not separated by an impenetrable barrier. Ordinary people </a:t>
            </a:r>
            <a:r>
              <a:rPr lang="en-US" sz="3000" dirty="0" smtClean="0"/>
              <a:t>met the </a:t>
            </a:r>
            <a:r>
              <a:rPr lang="en-US" sz="3000" dirty="0"/>
              <a:t>gods in their dreams or as apparitions in their sleep; natural disasters </a:t>
            </a:r>
            <a:r>
              <a:rPr lang="en-US" sz="3000" dirty="0" smtClean="0"/>
              <a:t>were unexpected </a:t>
            </a:r>
            <a:r>
              <a:rPr lang="en-US" sz="3000" dirty="0"/>
              <a:t>visitations of divine power. If someone gave evidence of superhuman power, it was natural to assume that he must really be a god </a:t>
            </a:r>
            <a:r>
              <a:rPr lang="en-US" sz="3000" dirty="0" smtClean="0"/>
              <a:t>in disguise.</a:t>
            </a:r>
            <a:endParaRPr lang="en-US" sz="3000" dirty="0"/>
          </a:p>
          <a:p>
            <a:pPr marL="0" indent="0" algn="r">
              <a:buNone/>
            </a:pPr>
            <a:r>
              <a:rPr lang="en-US" sz="2000" dirty="0"/>
              <a:t>Russell, </a:t>
            </a:r>
            <a:r>
              <a:rPr lang="en-US" sz="2000" dirty="0" smtClean="0"/>
              <a:t>Norman, </a:t>
            </a:r>
            <a:r>
              <a:rPr lang="en-US" sz="2000" i="1" dirty="0" smtClean="0"/>
              <a:t>The </a:t>
            </a:r>
            <a:r>
              <a:rPr lang="en-US" sz="2000" i="1" dirty="0"/>
              <a:t>Doctrine of Deification in the Greek Patristic Tradition</a:t>
            </a:r>
            <a:r>
              <a:rPr lang="en-US" sz="2000" dirty="0"/>
              <a:t> (Oxford Early Christian Studies) (Page 16</a:t>
            </a:r>
            <a:r>
              <a:rPr lang="en-US" sz="2000" dirty="0" smtClean="0"/>
              <a:t>)</a:t>
            </a:r>
          </a:p>
          <a:p>
            <a:pPr marL="0" indent="0" algn="r">
              <a:buNone/>
            </a:pPr>
            <a:r>
              <a:rPr lang="en-US" sz="2000" dirty="0" smtClean="0"/>
              <a:t>(Many quotes in following slides from same source)</a:t>
            </a:r>
            <a:endParaRPr lang="en-US" sz="2000" dirty="0"/>
          </a:p>
        </p:txBody>
      </p:sp>
    </p:spTree>
    <p:extLst>
      <p:ext uri="{BB962C8B-B14F-4D97-AF65-F5344CB8AC3E}">
        <p14:creationId xmlns:p14="http://schemas.microsoft.com/office/powerpoint/2010/main" val="9099327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76" y="381000"/>
            <a:ext cx="8592551" cy="5632311"/>
          </a:xfrm>
          <a:prstGeom prst="rect">
            <a:avLst/>
          </a:prstGeom>
          <a:noFill/>
        </p:spPr>
        <p:txBody>
          <a:bodyPr wrap="square" rtlCol="0">
            <a:spAutoFit/>
          </a:bodyPr>
          <a:lstStyle/>
          <a:p>
            <a:r>
              <a:rPr lang="en-US" sz="2000" dirty="0"/>
              <a:t>After the long march to Eleusis, </a:t>
            </a:r>
            <a:endParaRPr lang="en-US" sz="2000" dirty="0" smtClean="0"/>
          </a:p>
          <a:p>
            <a:r>
              <a:rPr lang="en-US" sz="2000" dirty="0" smtClean="0"/>
              <a:t>the </a:t>
            </a:r>
            <a:r>
              <a:rPr lang="en-US" sz="2000" dirty="0"/>
              <a:t>initiates arrived in the evening of </a:t>
            </a:r>
            <a:endParaRPr lang="en-US" sz="2000" dirty="0" smtClean="0"/>
          </a:p>
          <a:p>
            <a:r>
              <a:rPr lang="en-US" sz="2000" dirty="0" smtClean="0"/>
              <a:t>the </a:t>
            </a:r>
            <a:r>
              <a:rPr lang="en-US" sz="2000" dirty="0"/>
              <a:t>fifth day in the sacred precinct of </a:t>
            </a:r>
            <a:endParaRPr lang="en-US" sz="2000" dirty="0" smtClean="0"/>
          </a:p>
          <a:p>
            <a:r>
              <a:rPr lang="en-US" sz="2000" dirty="0" smtClean="0"/>
              <a:t>the </a:t>
            </a:r>
            <a:r>
              <a:rPr lang="en-US" sz="2000" dirty="0"/>
              <a:t>two goddesses, Demeter and </a:t>
            </a:r>
            <a:endParaRPr lang="en-US" sz="2000" dirty="0" smtClean="0"/>
          </a:p>
          <a:p>
            <a:r>
              <a:rPr lang="en-US" sz="2000" dirty="0" smtClean="0"/>
              <a:t>Persephone</a:t>
            </a:r>
            <a:r>
              <a:rPr lang="en-US" sz="2000" dirty="0"/>
              <a:t>. The next day, a huge </a:t>
            </a:r>
            <a:endParaRPr lang="en-US" sz="2000" dirty="0" smtClean="0"/>
          </a:p>
          <a:p>
            <a:r>
              <a:rPr lang="en-US" sz="2000" dirty="0" smtClean="0"/>
              <a:t>offering </a:t>
            </a:r>
            <a:r>
              <a:rPr lang="en-US" sz="2000" dirty="0"/>
              <a:t>of grain is made to Demeter </a:t>
            </a:r>
            <a:endParaRPr lang="en-US" sz="2000" dirty="0" smtClean="0"/>
          </a:p>
          <a:p>
            <a:r>
              <a:rPr lang="en-US" sz="2000" dirty="0" smtClean="0"/>
              <a:t>and </a:t>
            </a:r>
            <a:r>
              <a:rPr lang="en-US" sz="2000" dirty="0"/>
              <a:t>Persephone, but the initiates </a:t>
            </a:r>
            <a:endParaRPr lang="en-US" sz="2000" dirty="0" smtClean="0"/>
          </a:p>
          <a:p>
            <a:r>
              <a:rPr lang="en-US" sz="2000" dirty="0" smtClean="0"/>
              <a:t>themselves </a:t>
            </a:r>
            <a:r>
              <a:rPr lang="en-US" sz="2000" dirty="0"/>
              <a:t>fast until evening, when </a:t>
            </a:r>
            <a:endParaRPr lang="en-US" sz="2000" dirty="0" smtClean="0"/>
          </a:p>
          <a:p>
            <a:r>
              <a:rPr lang="en-US" sz="2000" dirty="0" smtClean="0"/>
              <a:t>they drink </a:t>
            </a:r>
            <a:r>
              <a:rPr lang="en-US" sz="2000" dirty="0"/>
              <a:t>a pennyroyal mixture </a:t>
            </a:r>
            <a:endParaRPr lang="en-US" sz="2000" dirty="0" smtClean="0"/>
          </a:p>
          <a:p>
            <a:r>
              <a:rPr lang="en-US" sz="2000" dirty="0" smtClean="0"/>
              <a:t>called </a:t>
            </a:r>
            <a:r>
              <a:rPr lang="en-US" sz="2000" dirty="0" err="1" smtClean="0"/>
              <a:t>kykeion</a:t>
            </a:r>
            <a:r>
              <a:rPr lang="en-US" sz="2000" dirty="0"/>
              <a:t>. This red-figure vase </a:t>
            </a:r>
            <a:endParaRPr lang="en-US" sz="2000" dirty="0" smtClean="0"/>
          </a:p>
          <a:p>
            <a:r>
              <a:rPr lang="en-US" sz="2000" dirty="0" smtClean="0"/>
              <a:t>shows </a:t>
            </a:r>
            <a:r>
              <a:rPr lang="en-US" sz="2000" dirty="0"/>
              <a:t>the </a:t>
            </a:r>
            <a:r>
              <a:rPr lang="en-US" sz="2000" dirty="0" smtClean="0"/>
              <a:t>major </a:t>
            </a:r>
            <a:r>
              <a:rPr lang="en-US" sz="2000" dirty="0"/>
              <a:t>female figures in the myth </a:t>
            </a:r>
            <a:endParaRPr lang="en-US" sz="2000" dirty="0" smtClean="0"/>
          </a:p>
          <a:p>
            <a:r>
              <a:rPr lang="en-US" sz="2000" dirty="0" smtClean="0"/>
              <a:t>(</a:t>
            </a:r>
            <a:r>
              <a:rPr lang="en-US" sz="2000" dirty="0"/>
              <a:t>Persephone, Demeter, Hecate, and </a:t>
            </a:r>
            <a:r>
              <a:rPr lang="en-US" sz="2000" dirty="0" err="1"/>
              <a:t>Iambe</a:t>
            </a:r>
            <a:r>
              <a:rPr lang="en-US" sz="2000" dirty="0"/>
              <a:t>, from left to right), with Hercules (the most famous mythological initiate) at upper left and </a:t>
            </a:r>
            <a:r>
              <a:rPr lang="en-US" sz="2000" dirty="0" err="1"/>
              <a:t>Iacchos</a:t>
            </a:r>
            <a:r>
              <a:rPr lang="en-US" sz="2000" dirty="0"/>
              <a:t>/Dionysus at upper right. In the center in </a:t>
            </a:r>
            <a:r>
              <a:rPr lang="en-US" sz="2000" dirty="0" err="1"/>
              <a:t>Triptolemus</a:t>
            </a:r>
            <a:r>
              <a:rPr lang="en-US" sz="2000" dirty="0"/>
              <a:t>, the mortal child of the king of Eleusis, to whom Demeter gave the gift of agriculture, and in the left center, a priest of the </a:t>
            </a:r>
            <a:r>
              <a:rPr lang="en-US" sz="2000" dirty="0" err="1"/>
              <a:t>Eumolpidae</a:t>
            </a:r>
            <a:r>
              <a:rPr lang="en-US" sz="2000" dirty="0"/>
              <a:t>, an aristocratic family of Eleusis which provided the "hierophant," the "shower of the sacred things." He carries two torches...the manipulation of light inside the dark </a:t>
            </a:r>
            <a:r>
              <a:rPr lang="en-US" sz="2000" dirty="0" err="1"/>
              <a:t>Telesterion</a:t>
            </a:r>
            <a:r>
              <a:rPr lang="en-US" sz="2000" dirty="0"/>
              <a:t> was apparently part of the mystical experience.</a:t>
            </a:r>
          </a:p>
        </p:txBody>
      </p:sp>
      <p:pic>
        <p:nvPicPr>
          <p:cNvPr id="8194" name="Picture 2" descr="http://www.uark.edu/campus-resources/achilles/graphics/fest%20myst%2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76225"/>
            <a:ext cx="476250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58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heel(8)">
                                      <p:cBhvr>
                                        <p:cTn id="7"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7976" y="381000"/>
            <a:ext cx="8592551" cy="3046988"/>
          </a:xfrm>
          <a:prstGeom prst="rect">
            <a:avLst/>
          </a:prstGeom>
          <a:noFill/>
        </p:spPr>
        <p:txBody>
          <a:bodyPr wrap="square" rtlCol="0">
            <a:spAutoFit/>
          </a:bodyPr>
          <a:lstStyle/>
          <a:p>
            <a:r>
              <a:rPr lang="en-US" sz="2400" dirty="0"/>
              <a:t>The </a:t>
            </a:r>
            <a:r>
              <a:rPr lang="en-US" sz="2400" dirty="0" err="1"/>
              <a:t>Telesterion</a:t>
            </a:r>
            <a:r>
              <a:rPr lang="en-US" sz="2400" dirty="0"/>
              <a:t> itself was unlike any other Greek temple. Its seats were cut into the rock itself, and it was designed to hold the large number of initiates in the darkness until they experience the "things said, things done, and things revealed." </a:t>
            </a:r>
            <a:r>
              <a:rPr lang="en-US" sz="2400" dirty="0" smtClean="0"/>
              <a:t>Inside </a:t>
            </a:r>
            <a:r>
              <a:rPr lang="en-US" sz="2400" dirty="0"/>
              <a:t>the </a:t>
            </a:r>
            <a:r>
              <a:rPr lang="en-US" sz="2400" dirty="0" err="1"/>
              <a:t>Telesterion</a:t>
            </a:r>
            <a:r>
              <a:rPr lang="en-US" sz="2400" dirty="0"/>
              <a:t> was the </a:t>
            </a:r>
            <a:r>
              <a:rPr lang="en-US" sz="2400" dirty="0" err="1"/>
              <a:t>Anaktoron</a:t>
            </a:r>
            <a:r>
              <a:rPr lang="en-US" sz="2400" dirty="0"/>
              <a:t>, a chamber that only the Hierophant was allowed to enter, and from which, at some point, he spectacularly emerged. </a:t>
            </a:r>
            <a:r>
              <a:rPr lang="en-US" sz="2400" dirty="0" smtClean="0"/>
              <a:t>Below is an artist’s reconstruction of the </a:t>
            </a:r>
          </a:p>
          <a:p>
            <a:r>
              <a:rPr lang="en-US" sz="2400" dirty="0" err="1" smtClean="0"/>
              <a:t>Telesterion</a:t>
            </a:r>
            <a:r>
              <a:rPr lang="en-US" sz="2400" dirty="0"/>
              <a:t> </a:t>
            </a:r>
            <a:r>
              <a:rPr lang="en-US" sz="2400" dirty="0" smtClean="0"/>
              <a:t>in the 5</a:t>
            </a:r>
            <a:r>
              <a:rPr lang="en-US" sz="2400" baseline="30000" dirty="0" smtClean="0"/>
              <a:t>th</a:t>
            </a:r>
            <a:r>
              <a:rPr lang="en-US" sz="2400" dirty="0" smtClean="0"/>
              <a:t> century BC.</a:t>
            </a:r>
            <a:endParaRPr lang="en-US" sz="2400" dirty="0"/>
          </a:p>
        </p:txBody>
      </p:sp>
      <p:pic>
        <p:nvPicPr>
          <p:cNvPr id="11266" name="Picture 2" descr="http://www.uark.edu/campus-resources/achilles/graphics/fest%20eleus%20pl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651" y="3555139"/>
            <a:ext cx="5238750" cy="246697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www.uark.edu/campus-resources/achilles/graphics/fest%20eleus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0627" y="2857500"/>
            <a:ext cx="3009900" cy="3164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71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arn(inVertic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fade">
                                      <p:cBhvr>
                                        <p:cTn id="12" dur="2000"/>
                                        <p:tgtEl>
                                          <p:spTgt spid="11268"/>
                                        </p:tgtEl>
                                      </p:cBhvr>
                                    </p:animEffect>
                                    <p:anim calcmode="lin" valueType="num">
                                      <p:cBhvr>
                                        <p:cTn id="13" dur="2000" fill="hold"/>
                                        <p:tgtEl>
                                          <p:spTgt spid="11268"/>
                                        </p:tgtEl>
                                        <p:attrNameLst>
                                          <p:attrName>ppt_w</p:attrName>
                                        </p:attrNameLst>
                                      </p:cBhvr>
                                      <p:tavLst>
                                        <p:tav tm="0" fmla="#ppt_w*sin(2.5*pi*$)">
                                          <p:val>
                                            <p:fltVal val="0"/>
                                          </p:val>
                                        </p:tav>
                                        <p:tav tm="100000">
                                          <p:val>
                                            <p:fltVal val="1"/>
                                          </p:val>
                                        </p:tav>
                                      </p:tavLst>
                                    </p:anim>
                                    <p:anim calcmode="lin" valueType="num">
                                      <p:cBhvr>
                                        <p:cTn id="14" dur="2000" fill="hold"/>
                                        <p:tgtEl>
                                          <p:spTgt spid="1126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Deification in the Mystery Cults</a:t>
            </a:r>
            <a:endParaRPr lang="en-US" dirty="0"/>
          </a:p>
        </p:txBody>
      </p:sp>
      <p:sp>
        <p:nvSpPr>
          <p:cNvPr id="3" name="Content Placeholder 2"/>
          <p:cNvSpPr>
            <a:spLocks noGrp="1"/>
          </p:cNvSpPr>
          <p:nvPr>
            <p:ph idx="1"/>
          </p:nvPr>
        </p:nvSpPr>
        <p:spPr>
          <a:xfrm>
            <a:off x="304800" y="1066800"/>
            <a:ext cx="8610600" cy="5562600"/>
          </a:xfrm>
        </p:spPr>
        <p:txBody>
          <a:bodyPr>
            <a:normAutofit fontScale="92500" lnSpcReduction="20000"/>
          </a:bodyPr>
          <a:lstStyle/>
          <a:p>
            <a:r>
              <a:rPr lang="en-US" sz="2800" dirty="0" smtClean="0"/>
              <a:t>Eleusis </a:t>
            </a:r>
            <a:r>
              <a:rPr lang="en-US" sz="2800" dirty="0"/>
              <a:t>retained its power to move and inspire right up to its destruction in 395AD</a:t>
            </a:r>
            <a:r>
              <a:rPr lang="en-US" sz="2600" dirty="0" smtClean="0"/>
              <a:t>.</a:t>
            </a:r>
          </a:p>
          <a:p>
            <a:r>
              <a:rPr lang="en-US" sz="2800" dirty="0" smtClean="0"/>
              <a:t>The </a:t>
            </a:r>
            <a:r>
              <a:rPr lang="en-US" sz="2800" dirty="0" err="1" smtClean="0"/>
              <a:t>Neoplatonist</a:t>
            </a:r>
            <a:r>
              <a:rPr lang="en-US" sz="2800" dirty="0" smtClean="0"/>
              <a:t> </a:t>
            </a:r>
            <a:r>
              <a:rPr lang="en-US" sz="2800" dirty="0"/>
              <a:t>Proclus gives us the last testimony to the eﬀects of the rites, which he had received from the daughter of one of the last hierophants:</a:t>
            </a:r>
          </a:p>
          <a:p>
            <a:pPr marL="914400" indent="0">
              <a:spcBef>
                <a:spcPts val="0"/>
              </a:spcBef>
              <a:buNone/>
            </a:pPr>
            <a:r>
              <a:rPr lang="en-US" sz="2800" i="1" dirty="0"/>
              <a:t>They cause sympathy of the souls with the ritual in a way that is unintelligible to us, and divine, so that some of the </a:t>
            </a:r>
            <a:r>
              <a:rPr lang="en-US" sz="2800" i="1" dirty="0" err="1"/>
              <a:t>initiands</a:t>
            </a:r>
            <a:r>
              <a:rPr lang="en-US" sz="2800" i="1" dirty="0"/>
              <a:t> are stricken with panic, being  ﬁlled with divine awe; others assimilate themselves to the holy symbols, leave their own identity, become at home with the gods and experience divine possession.</a:t>
            </a:r>
          </a:p>
          <a:p>
            <a:r>
              <a:rPr lang="en-US" sz="2800" dirty="0"/>
              <a:t>The experience of initiation is everything. There is no salvation from sin, no theology of death and rebirth, no higher spirituality. The emphasis is always on ‘blessedness’, an intense feeling which carries with it the hope of a better life in the next world</a:t>
            </a:r>
            <a:r>
              <a:rPr lang="en-US" sz="2800" dirty="0" smtClean="0"/>
              <a:t>.</a:t>
            </a:r>
            <a:endParaRPr lang="en-US" sz="2800" dirty="0"/>
          </a:p>
        </p:txBody>
      </p:sp>
    </p:spTree>
    <p:extLst>
      <p:ext uri="{BB962C8B-B14F-4D97-AF65-F5344CB8AC3E}">
        <p14:creationId xmlns:p14="http://schemas.microsoft.com/office/powerpoint/2010/main" val="132256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Deification in the Mystery Cults</a:t>
            </a:r>
            <a:endParaRPr lang="en-US" dirty="0"/>
          </a:p>
        </p:txBody>
      </p:sp>
      <p:sp>
        <p:nvSpPr>
          <p:cNvPr id="3" name="Content Placeholder 2"/>
          <p:cNvSpPr>
            <a:spLocks noGrp="1"/>
          </p:cNvSpPr>
          <p:nvPr>
            <p:ph idx="1"/>
          </p:nvPr>
        </p:nvSpPr>
        <p:spPr>
          <a:xfrm>
            <a:off x="304800" y="1066800"/>
            <a:ext cx="8610600" cy="5562600"/>
          </a:xfrm>
        </p:spPr>
        <p:txBody>
          <a:bodyPr>
            <a:normAutofit fontScale="92500" lnSpcReduction="10000"/>
          </a:bodyPr>
          <a:lstStyle/>
          <a:p>
            <a:r>
              <a:rPr lang="en-US" sz="2800" dirty="0"/>
              <a:t>The </a:t>
            </a:r>
            <a:r>
              <a:rPr lang="en-US" sz="2800" dirty="0" err="1"/>
              <a:t>Dionysiac</a:t>
            </a:r>
            <a:r>
              <a:rPr lang="en-US" sz="2800" dirty="0"/>
              <a:t>/</a:t>
            </a:r>
            <a:r>
              <a:rPr lang="en-US" sz="2800" dirty="0" err="1"/>
              <a:t>Bacchic</a:t>
            </a:r>
            <a:r>
              <a:rPr lang="en-US" sz="2800" dirty="0"/>
              <a:t> mystery cults spoke more clearly of an afterlife. For example, from southern Italy: the dead person is the child of earth and heaven but really of the heavenly race alone. ‘Happy and blessed one, a god you will be instead of a mortal.’  The human race was created from the ashes of the Titans, who had been destroyed by Zeus because they had devoured Dionysus, the Divine Child. As a result of its creation from matter that was at once both Dionysian and Titanic, human nature had a dual character. The Titanic element was the body or prison of the soul. The Dionysian element was the soul, the divine spark or δα</a:t>
            </a:r>
            <a:r>
              <a:rPr lang="el-GR" sz="2800" dirty="0"/>
              <a:t>ί</a:t>
            </a:r>
            <a:r>
              <a:rPr lang="en-US" sz="2800" dirty="0"/>
              <a:t>µ</a:t>
            </a:r>
            <a:r>
              <a:rPr lang="en-US" sz="2800" dirty="0" err="1"/>
              <a:t>ων</a:t>
            </a:r>
            <a:r>
              <a:rPr lang="en-US" sz="2800" dirty="0"/>
              <a:t> trapped in the body until it could be released through a life of asceticism and </a:t>
            </a:r>
            <a:r>
              <a:rPr lang="en-US" sz="2800" dirty="0" smtClean="0"/>
              <a:t>puriﬁcation</a:t>
            </a:r>
            <a:r>
              <a:rPr lang="en-US" sz="2800" dirty="0"/>
              <a:t>;</a:t>
            </a:r>
            <a:r>
              <a:rPr lang="en-US" sz="2800" dirty="0" smtClean="0"/>
              <a:t> </a:t>
            </a:r>
            <a:r>
              <a:rPr lang="en-US" sz="2800" dirty="0"/>
              <a:t>or </a:t>
            </a:r>
            <a:r>
              <a:rPr lang="en-US" sz="2800" dirty="0" smtClean="0"/>
              <a:t>through </a:t>
            </a:r>
            <a:r>
              <a:rPr lang="en-US" sz="2800" dirty="0"/>
              <a:t>several lives, for </a:t>
            </a:r>
            <a:r>
              <a:rPr lang="en-US" sz="2800" dirty="0" smtClean="0"/>
              <a:t>the soul to </a:t>
            </a:r>
            <a:r>
              <a:rPr lang="en-US" sz="2800" dirty="0"/>
              <a:t>realize its true divinity and mount upwards never to return.</a:t>
            </a:r>
          </a:p>
        </p:txBody>
      </p:sp>
    </p:spTree>
    <p:extLst>
      <p:ext uri="{BB962C8B-B14F-4D97-AF65-F5344CB8AC3E}">
        <p14:creationId xmlns:p14="http://schemas.microsoft.com/office/powerpoint/2010/main" val="161341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Deification in the Mystery Cults</a:t>
            </a:r>
            <a:endParaRPr lang="en-US" dirty="0"/>
          </a:p>
        </p:txBody>
      </p:sp>
      <p:sp>
        <p:nvSpPr>
          <p:cNvPr id="3" name="Content Placeholder 2"/>
          <p:cNvSpPr>
            <a:spLocks noGrp="1"/>
          </p:cNvSpPr>
          <p:nvPr>
            <p:ph idx="1"/>
          </p:nvPr>
        </p:nvSpPr>
        <p:spPr>
          <a:xfrm>
            <a:off x="304800" y="1066800"/>
            <a:ext cx="8610600" cy="5562600"/>
          </a:xfrm>
        </p:spPr>
        <p:txBody>
          <a:bodyPr>
            <a:normAutofit fontScale="92500" lnSpcReduction="20000"/>
          </a:bodyPr>
          <a:lstStyle/>
          <a:p>
            <a:r>
              <a:rPr lang="en-US" sz="2800" dirty="0" smtClean="0"/>
              <a:t>Empedocles (5</a:t>
            </a:r>
            <a:r>
              <a:rPr lang="en-US" sz="2800" baseline="30000" dirty="0" smtClean="0"/>
              <a:t>th</a:t>
            </a:r>
            <a:r>
              <a:rPr lang="en-US" sz="2800" dirty="0" smtClean="0"/>
              <a:t>c BC) of </a:t>
            </a:r>
            <a:r>
              <a:rPr lang="en-US" sz="2800" dirty="0" err="1" smtClean="0"/>
              <a:t>Acragas</a:t>
            </a:r>
            <a:r>
              <a:rPr lang="en-US" sz="2800" dirty="0" smtClean="0"/>
              <a:t> </a:t>
            </a:r>
            <a:r>
              <a:rPr lang="en-US" sz="2800" dirty="0"/>
              <a:t>in </a:t>
            </a:r>
            <a:r>
              <a:rPr lang="en-US" sz="2800" dirty="0" smtClean="0"/>
              <a:t>Sicily: </a:t>
            </a:r>
          </a:p>
          <a:p>
            <a:pPr marL="747713" indent="0">
              <a:spcBef>
                <a:spcPts val="0"/>
              </a:spcBef>
              <a:buNone/>
            </a:pPr>
            <a:r>
              <a:rPr lang="en-US" sz="2800" i="1" dirty="0" smtClean="0"/>
              <a:t>Friends </a:t>
            </a:r>
            <a:r>
              <a:rPr lang="en-US" sz="2800" i="1" dirty="0"/>
              <a:t>who inhabit the mighty town by tawny </a:t>
            </a:r>
            <a:r>
              <a:rPr lang="en-US" sz="2800" i="1" dirty="0" err="1"/>
              <a:t>Acragas</a:t>
            </a:r>
            <a:r>
              <a:rPr lang="en-US" sz="2800" i="1" dirty="0"/>
              <a:t/>
            </a:r>
            <a:br>
              <a:rPr lang="en-US" sz="2800" i="1" dirty="0"/>
            </a:br>
            <a:r>
              <a:rPr lang="en-US" sz="2800" i="1" dirty="0"/>
              <a:t>which crowns the citadel, caring for good deeds,</a:t>
            </a:r>
            <a:br>
              <a:rPr lang="en-US" sz="2800" i="1" dirty="0"/>
            </a:br>
            <a:r>
              <a:rPr lang="en-US" sz="2800" i="1" dirty="0"/>
              <a:t>greetings; I, an immortal God, no longer mortal,</a:t>
            </a:r>
            <a:br>
              <a:rPr lang="en-US" sz="2800" i="1" dirty="0"/>
            </a:br>
            <a:r>
              <a:rPr lang="en-US" sz="2800" i="1" dirty="0"/>
              <a:t>wander among you, </a:t>
            </a:r>
            <a:r>
              <a:rPr lang="en-US" sz="2800" i="1" dirty="0" smtClean="0"/>
              <a:t>honored </a:t>
            </a:r>
            <a:r>
              <a:rPr lang="en-US" sz="2800" i="1" dirty="0"/>
              <a:t>by all,</a:t>
            </a:r>
            <a:br>
              <a:rPr lang="en-US" sz="2800" i="1" dirty="0"/>
            </a:br>
            <a:r>
              <a:rPr lang="en-US" sz="2800" i="1" dirty="0"/>
              <a:t>adorned with holy diadems and blooming garlands.</a:t>
            </a:r>
            <a:br>
              <a:rPr lang="en-US" sz="2800" i="1" dirty="0"/>
            </a:br>
            <a:r>
              <a:rPr lang="en-US" sz="2800" i="1" dirty="0"/>
              <a:t>To whatever illustrious towns I go,</a:t>
            </a:r>
            <a:br>
              <a:rPr lang="en-US" sz="2800" i="1" dirty="0"/>
            </a:br>
            <a:r>
              <a:rPr lang="en-US" sz="2800" i="1" dirty="0"/>
              <a:t>I am praised by men and women, and accompanied</a:t>
            </a:r>
            <a:br>
              <a:rPr lang="en-US" sz="2800" i="1" dirty="0"/>
            </a:br>
            <a:r>
              <a:rPr lang="en-US" sz="2800" i="1" dirty="0"/>
              <a:t>by thousands, who thirst for deliverance,</a:t>
            </a:r>
            <a:br>
              <a:rPr lang="en-US" sz="2800" i="1" dirty="0"/>
            </a:br>
            <a:r>
              <a:rPr lang="en-US" sz="2800" i="1" dirty="0"/>
              <a:t>some ask for prophecies, and some entreat,</a:t>
            </a:r>
            <a:br>
              <a:rPr lang="en-US" sz="2800" i="1" dirty="0"/>
            </a:br>
            <a:r>
              <a:rPr lang="en-US" sz="2800" i="1" dirty="0"/>
              <a:t>for remedies against all kinds of disease</a:t>
            </a:r>
            <a:r>
              <a:rPr lang="en-US" sz="2800" i="1" dirty="0" smtClean="0"/>
              <a:t>.</a:t>
            </a:r>
            <a:endParaRPr lang="en-US" sz="2800" i="1" dirty="0"/>
          </a:p>
          <a:p>
            <a:r>
              <a:rPr lang="en-US" sz="2800" dirty="0" smtClean="0"/>
              <a:t>In </a:t>
            </a:r>
            <a:r>
              <a:rPr lang="en-US" sz="2800" dirty="0"/>
              <a:t>Empedocles’ view his soul had arrived at the last of its embodied lives. After death it would return no more to the ‘roofed-over cave’ </a:t>
            </a:r>
            <a:r>
              <a:rPr lang="en-US" sz="2800" dirty="0" smtClean="0"/>
              <a:t>of </a:t>
            </a:r>
            <a:r>
              <a:rPr lang="en-US" sz="2800" dirty="0"/>
              <a:t>this world as ‘an exile from the gods and a wanderer’ </a:t>
            </a:r>
            <a:r>
              <a:rPr lang="en-US" sz="2800" dirty="0" smtClean="0"/>
              <a:t>but </a:t>
            </a:r>
            <a:r>
              <a:rPr lang="en-US" sz="2800" dirty="0"/>
              <a:t>enjoy immortality for ever in the abodes of the blessed</a:t>
            </a:r>
            <a:r>
              <a:rPr lang="en-US" sz="2800" dirty="0" smtClean="0"/>
              <a:t>.</a:t>
            </a:r>
            <a:endParaRPr lang="en-US" sz="2800" dirty="0"/>
          </a:p>
        </p:txBody>
      </p:sp>
    </p:spTree>
    <p:extLst>
      <p:ext uri="{BB962C8B-B14F-4D97-AF65-F5344CB8AC3E}">
        <p14:creationId xmlns:p14="http://schemas.microsoft.com/office/powerpoint/2010/main" val="32195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Deification in the Mystery Cults</a:t>
            </a:r>
            <a:endParaRPr lang="en-US" dirty="0"/>
          </a:p>
        </p:txBody>
      </p:sp>
      <p:sp>
        <p:nvSpPr>
          <p:cNvPr id="3" name="Content Placeholder 2"/>
          <p:cNvSpPr>
            <a:spLocks noGrp="1"/>
          </p:cNvSpPr>
          <p:nvPr>
            <p:ph idx="1"/>
          </p:nvPr>
        </p:nvSpPr>
        <p:spPr>
          <a:xfrm>
            <a:off x="304800" y="1066800"/>
            <a:ext cx="8610600" cy="5410200"/>
          </a:xfrm>
        </p:spPr>
        <p:txBody>
          <a:bodyPr>
            <a:normAutofit fontScale="92500"/>
          </a:bodyPr>
          <a:lstStyle/>
          <a:p>
            <a:r>
              <a:rPr lang="en-US" sz="2800" dirty="0" smtClean="0"/>
              <a:t>Plato gave the </a:t>
            </a:r>
            <a:r>
              <a:rPr lang="en-US" sz="2800" dirty="0"/>
              <a:t>idea of the soul as the essential self that can exist independently of the </a:t>
            </a:r>
            <a:r>
              <a:rPr lang="en-US" sz="2800" dirty="0" smtClean="0"/>
              <a:t>body </a:t>
            </a:r>
            <a:r>
              <a:rPr lang="en-US" sz="2800" dirty="0"/>
              <a:t>its full </a:t>
            </a:r>
            <a:r>
              <a:rPr lang="en-US" sz="2800" dirty="0" smtClean="0"/>
              <a:t>development, </a:t>
            </a:r>
            <a:r>
              <a:rPr lang="en-US" sz="2800" dirty="0"/>
              <a:t>with profound consequences not only for the Platonic philosophical tradition but also for Judaism and Christianity. </a:t>
            </a:r>
            <a:r>
              <a:rPr lang="en-US" sz="2800" dirty="0" smtClean="0"/>
              <a:t>Two </a:t>
            </a:r>
            <a:r>
              <a:rPr lang="en-US" sz="2800" dirty="0"/>
              <a:t>of Plato’s more important discussions of the </a:t>
            </a:r>
            <a:r>
              <a:rPr lang="en-US" sz="2800" dirty="0" smtClean="0"/>
              <a:t>soul mention </a:t>
            </a:r>
            <a:r>
              <a:rPr lang="en-US" sz="2800" dirty="0"/>
              <a:t>the mysteries </a:t>
            </a:r>
            <a:r>
              <a:rPr lang="en-US" sz="2800" dirty="0" smtClean="0"/>
              <a:t>as </a:t>
            </a:r>
            <a:r>
              <a:rPr lang="en-US" sz="2800" dirty="0"/>
              <a:t>paradigms of the soul’s primeval vision of blessedness when it was still free of the prison-house of the body (</a:t>
            </a:r>
            <a:r>
              <a:rPr lang="en-US" sz="2800" i="1" dirty="0" err="1"/>
              <a:t>Phaedo</a:t>
            </a:r>
            <a:r>
              <a:rPr lang="en-US" sz="2800" i="1" dirty="0"/>
              <a:t> 81a</a:t>
            </a:r>
            <a:r>
              <a:rPr lang="en-US" sz="2800" dirty="0"/>
              <a:t>; </a:t>
            </a:r>
            <a:r>
              <a:rPr lang="en-US" sz="2800" i="1" dirty="0" smtClean="0"/>
              <a:t>Phaedrus </a:t>
            </a:r>
            <a:r>
              <a:rPr lang="en-US" sz="2800" i="1" dirty="0"/>
              <a:t>250b</a:t>
            </a:r>
            <a:r>
              <a:rPr lang="en-US" sz="2800" dirty="0"/>
              <a:t>). All human souls have experienced that vision at one time or else they would have descended not into human bodies but into some lower form of animal life. The philosopher’s soul alone, however, is able to recover that vision, to reverse the eﬀects of the fall and ﬂee to a realm </a:t>
            </a:r>
            <a:r>
              <a:rPr lang="en-US" sz="2800" dirty="0" smtClean="0"/>
              <a:t>which is </a:t>
            </a:r>
            <a:r>
              <a:rPr lang="en-US" sz="2800" dirty="0"/>
              <a:t>divine and </a:t>
            </a:r>
            <a:r>
              <a:rPr lang="en-US" sz="2800" dirty="0" smtClean="0"/>
              <a:t>immortal, </a:t>
            </a:r>
            <a:r>
              <a:rPr lang="en-US" sz="2800" dirty="0"/>
              <a:t>never to return.</a:t>
            </a:r>
          </a:p>
        </p:txBody>
      </p:sp>
    </p:spTree>
    <p:extLst>
      <p:ext uri="{BB962C8B-B14F-4D97-AF65-F5344CB8AC3E}">
        <p14:creationId xmlns:p14="http://schemas.microsoft.com/office/powerpoint/2010/main" val="14274295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Deification in the Mystery Cults</a:t>
            </a:r>
            <a:endParaRPr lang="en-US" dirty="0"/>
          </a:p>
        </p:txBody>
      </p:sp>
      <p:sp>
        <p:nvSpPr>
          <p:cNvPr id="3" name="Content Placeholder 2"/>
          <p:cNvSpPr>
            <a:spLocks noGrp="1"/>
          </p:cNvSpPr>
          <p:nvPr>
            <p:ph idx="1"/>
          </p:nvPr>
        </p:nvSpPr>
        <p:spPr>
          <a:xfrm>
            <a:off x="304800" y="1066800"/>
            <a:ext cx="3505200" cy="5410200"/>
          </a:xfrm>
        </p:spPr>
        <p:txBody>
          <a:bodyPr>
            <a:normAutofit lnSpcReduction="10000"/>
          </a:bodyPr>
          <a:lstStyle/>
          <a:p>
            <a:r>
              <a:rPr lang="en-US" sz="2800" dirty="0"/>
              <a:t>Cult of Mithras: </a:t>
            </a:r>
            <a:r>
              <a:rPr lang="en-US" sz="2800" dirty="0" smtClean="0"/>
              <a:t>Iranian, </a:t>
            </a:r>
            <a:r>
              <a:rPr lang="en-US" sz="2800" dirty="0"/>
              <a:t>syncretistic </a:t>
            </a:r>
            <a:r>
              <a:rPr lang="en-US" sz="2800" dirty="0" smtClean="0"/>
              <a:t>origin.</a:t>
            </a:r>
            <a:endParaRPr lang="en-US" sz="2800" dirty="0"/>
          </a:p>
          <a:p>
            <a:r>
              <a:rPr lang="en-US" sz="2800" dirty="0"/>
              <a:t>With its cult of </a:t>
            </a:r>
            <a:r>
              <a:rPr lang="en-US" sz="2800" i="1" dirty="0" err="1" smtClean="0"/>
              <a:t>deus</a:t>
            </a:r>
            <a:r>
              <a:rPr lang="en-US" sz="2800" i="1" dirty="0" smtClean="0"/>
              <a:t> </a:t>
            </a:r>
            <a:r>
              <a:rPr lang="en-US" sz="2800" i="1" dirty="0" err="1"/>
              <a:t>invictus</a:t>
            </a:r>
            <a:r>
              <a:rPr lang="en-US" sz="2800" dirty="0"/>
              <a:t> it appealed especially to soldiers. In fact it was entirely masculine. No women were admitted, nor were there itinerant priests or </a:t>
            </a:r>
            <a:r>
              <a:rPr lang="en-US" sz="2800" dirty="0" err="1"/>
              <a:t>thiasoi</a:t>
            </a:r>
            <a:r>
              <a:rPr lang="en-US" sz="2800" dirty="0"/>
              <a:t> or temples, as with the other mysteries</a:t>
            </a:r>
            <a:r>
              <a:rPr lang="en-US" sz="2800" dirty="0" smtClean="0"/>
              <a:t>.</a:t>
            </a:r>
            <a:endParaRPr lang="en-US" sz="2800" dirty="0"/>
          </a:p>
        </p:txBody>
      </p:sp>
      <p:pic>
        <p:nvPicPr>
          <p:cNvPr id="1026" name="Picture 2" descr="File:MithraReliefve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143000"/>
            <a:ext cx="2808841" cy="52578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le:Mithras petra genetrix Ter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402" y="1905000"/>
            <a:ext cx="179070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34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arn(inVertical)">
                                      <p:cBhvr>
                                        <p:cTn id="17" dur="5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barn(outHorizontal)">
                                      <p:cBhvr>
                                        <p:cTn id="2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Deification in the Mystery Cults</a:t>
            </a:r>
            <a:endParaRPr lang="en-US" dirty="0"/>
          </a:p>
        </p:txBody>
      </p:sp>
      <p:sp>
        <p:nvSpPr>
          <p:cNvPr id="3" name="Content Placeholder 2"/>
          <p:cNvSpPr>
            <a:spLocks noGrp="1"/>
          </p:cNvSpPr>
          <p:nvPr>
            <p:ph idx="1"/>
          </p:nvPr>
        </p:nvSpPr>
        <p:spPr>
          <a:xfrm>
            <a:off x="304800" y="1066800"/>
            <a:ext cx="8610600" cy="5410200"/>
          </a:xfrm>
        </p:spPr>
        <p:txBody>
          <a:bodyPr>
            <a:normAutofit/>
          </a:bodyPr>
          <a:lstStyle/>
          <a:p>
            <a:r>
              <a:rPr lang="en-US" sz="2800" dirty="0" smtClean="0"/>
              <a:t>Cult of Mithras</a:t>
            </a:r>
          </a:p>
          <a:p>
            <a:r>
              <a:rPr lang="en-US" sz="2800" dirty="0" smtClean="0"/>
              <a:t>Groups </a:t>
            </a:r>
            <a:r>
              <a:rPr lang="en-US" sz="2800" dirty="0"/>
              <a:t>of men met in windowless chapels ––‘caves’ they were called, although the imagery of </a:t>
            </a:r>
            <a:r>
              <a:rPr lang="en-US" sz="2800" dirty="0" err="1"/>
              <a:t>Mithraic</a:t>
            </a:r>
            <a:r>
              <a:rPr lang="en-US" sz="2800" dirty="0"/>
              <a:t> myth is astral rather than chthonic––where their worship seems to have aimed at a transcending of the world. There were seven grades of initiation, corresponding to an ascent through the seven planetary spheres. The goal of the worshipper was to become one with the cosmos. ‘I alone’, says a fragment of a </a:t>
            </a:r>
            <a:r>
              <a:rPr lang="en-US" sz="2800" dirty="0" err="1"/>
              <a:t>Mithraic</a:t>
            </a:r>
            <a:r>
              <a:rPr lang="en-US" sz="2800" dirty="0"/>
              <a:t> liturgy, ‘may ascend into heaven as an enquirer and behold the universe</a:t>
            </a:r>
            <a:r>
              <a:rPr lang="en-US" sz="2800" dirty="0" smtClean="0"/>
              <a:t>’.</a:t>
            </a:r>
            <a:endParaRPr lang="en-US" sz="2800" dirty="0"/>
          </a:p>
        </p:txBody>
      </p:sp>
    </p:spTree>
    <p:extLst>
      <p:ext uri="{BB962C8B-B14F-4D97-AF65-F5344CB8AC3E}">
        <p14:creationId xmlns:p14="http://schemas.microsoft.com/office/powerpoint/2010/main" val="1666547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ile:Ostia Antica Mithraeu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04800"/>
            <a:ext cx="7416800" cy="556260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508000" y="5867400"/>
            <a:ext cx="8229600" cy="639763"/>
          </a:xfrm>
        </p:spPr>
        <p:txBody>
          <a:bodyPr>
            <a:normAutofit/>
          </a:bodyPr>
          <a:lstStyle/>
          <a:p>
            <a:pPr marL="0" indent="0" algn="ctr">
              <a:buNone/>
            </a:pPr>
            <a:r>
              <a:rPr lang="en-US" sz="2800" dirty="0"/>
              <a:t>A </a:t>
            </a:r>
            <a:r>
              <a:rPr lang="en-US" sz="2800" dirty="0" err="1"/>
              <a:t>mithraeum</a:t>
            </a:r>
            <a:r>
              <a:rPr lang="en-US" sz="2800" dirty="0"/>
              <a:t> found in the ruins of Ostia </a:t>
            </a:r>
            <a:r>
              <a:rPr lang="en-US" sz="2800" dirty="0" err="1"/>
              <a:t>Antica</a:t>
            </a:r>
            <a:r>
              <a:rPr lang="en-US" sz="2800" dirty="0"/>
              <a:t>, </a:t>
            </a:r>
            <a:r>
              <a:rPr lang="en-US" sz="2800" dirty="0" smtClean="0"/>
              <a:t>Italy</a:t>
            </a:r>
            <a:endParaRPr lang="en-US" sz="2800" dirty="0"/>
          </a:p>
        </p:txBody>
      </p:sp>
    </p:spTree>
    <p:extLst>
      <p:ext uri="{BB962C8B-B14F-4D97-AF65-F5344CB8AC3E}">
        <p14:creationId xmlns:p14="http://schemas.microsoft.com/office/powerpoint/2010/main" val="146280197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Deification in the Mystery Cults</a:t>
            </a:r>
            <a:endParaRPr lang="en-US" dirty="0"/>
          </a:p>
        </p:txBody>
      </p:sp>
      <p:sp>
        <p:nvSpPr>
          <p:cNvPr id="3" name="Content Placeholder 2"/>
          <p:cNvSpPr>
            <a:spLocks noGrp="1"/>
          </p:cNvSpPr>
          <p:nvPr>
            <p:ph idx="1"/>
          </p:nvPr>
        </p:nvSpPr>
        <p:spPr>
          <a:xfrm>
            <a:off x="304800" y="1066800"/>
            <a:ext cx="8610600" cy="5410200"/>
          </a:xfrm>
        </p:spPr>
        <p:txBody>
          <a:bodyPr>
            <a:normAutofit/>
          </a:bodyPr>
          <a:lstStyle/>
          <a:p>
            <a:r>
              <a:rPr lang="en-US" sz="2800" dirty="0" smtClean="0"/>
              <a:t>Cult of </a:t>
            </a:r>
            <a:r>
              <a:rPr lang="en-US" sz="2800" dirty="0" err="1" smtClean="0"/>
              <a:t>Antinous</a:t>
            </a:r>
            <a:endParaRPr lang="en-US" sz="2800" dirty="0" smtClean="0"/>
          </a:p>
          <a:p>
            <a:r>
              <a:rPr lang="en-US" sz="2800" dirty="0"/>
              <a:t>In </a:t>
            </a:r>
            <a:r>
              <a:rPr lang="en-US" sz="2800" dirty="0" smtClean="0"/>
              <a:t>130AD, during </a:t>
            </a:r>
            <a:r>
              <a:rPr lang="en-US" sz="2800" dirty="0"/>
              <a:t>an imperial visit to Egypt the young </a:t>
            </a:r>
            <a:r>
              <a:rPr lang="en-US" sz="2800" dirty="0" err="1"/>
              <a:t>eromenos</a:t>
            </a:r>
            <a:r>
              <a:rPr lang="en-US" sz="2800" dirty="0"/>
              <a:t> of the Emperor Hadrian was drowned in the Nile, either by accident or, perhaps, as was popularly believed, as a voluntary sacriﬁce to restore the emperor to health and avert evil to the empire. Hadrian was inconsolable after the death of his beloved. He lingered in Egypt while the body of </a:t>
            </a:r>
            <a:r>
              <a:rPr lang="en-US" sz="2800" dirty="0" err="1"/>
              <a:t>Antinous</a:t>
            </a:r>
            <a:r>
              <a:rPr lang="en-US" sz="2800" dirty="0"/>
              <a:t> was prepared for </a:t>
            </a:r>
            <a:r>
              <a:rPr lang="en-US" sz="2800" dirty="0" smtClean="0"/>
              <a:t>burial</a:t>
            </a:r>
            <a:r>
              <a:rPr lang="en-US" sz="2800" dirty="0"/>
              <a:t>. In October </a:t>
            </a:r>
            <a:r>
              <a:rPr lang="en-US" sz="2800" dirty="0" smtClean="0"/>
              <a:t>130 </a:t>
            </a:r>
            <a:r>
              <a:rPr lang="en-US" sz="2800" dirty="0"/>
              <a:t>he founded the city of </a:t>
            </a:r>
            <a:r>
              <a:rPr lang="en-US" sz="2800" dirty="0" err="1"/>
              <a:t>Antinoopolis</a:t>
            </a:r>
            <a:r>
              <a:rPr lang="en-US" sz="2800" dirty="0"/>
              <a:t> in his </a:t>
            </a:r>
            <a:r>
              <a:rPr lang="en-US" sz="2800" dirty="0" smtClean="0"/>
              <a:t>honor </a:t>
            </a:r>
            <a:r>
              <a:rPr lang="en-US" sz="2800" dirty="0"/>
              <a:t>and instituted annual </a:t>
            </a:r>
            <a:r>
              <a:rPr lang="en-US" sz="2800" dirty="0" smtClean="0"/>
              <a:t>games. He </a:t>
            </a:r>
            <a:r>
              <a:rPr lang="en-US" sz="2800" dirty="0"/>
              <a:t>immediately </a:t>
            </a:r>
            <a:r>
              <a:rPr lang="en-US" sz="2800" dirty="0" smtClean="0"/>
              <a:t>began </a:t>
            </a:r>
            <a:r>
              <a:rPr lang="en-US" sz="2800" dirty="0"/>
              <a:t>promoting the cult of </a:t>
            </a:r>
            <a:r>
              <a:rPr lang="en-US" sz="2800" dirty="0" err="1"/>
              <a:t>Antinous</a:t>
            </a:r>
            <a:r>
              <a:rPr lang="en-US" sz="2800" dirty="0"/>
              <a:t>-Osiris in Egypt and throughout the </a:t>
            </a:r>
            <a:r>
              <a:rPr lang="en-US" sz="2800" dirty="0" smtClean="0"/>
              <a:t>empire.</a:t>
            </a:r>
            <a:endParaRPr lang="en-US" sz="2800" dirty="0"/>
          </a:p>
        </p:txBody>
      </p:sp>
    </p:spTree>
    <p:extLst>
      <p:ext uri="{BB962C8B-B14F-4D97-AF65-F5344CB8AC3E}">
        <p14:creationId xmlns:p14="http://schemas.microsoft.com/office/powerpoint/2010/main" val="2773669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324600"/>
          </a:xfrm>
        </p:spPr>
        <p:txBody>
          <a:bodyPr>
            <a:normAutofit/>
          </a:bodyPr>
          <a:lstStyle/>
          <a:p>
            <a:pPr marL="0" indent="0">
              <a:buNone/>
            </a:pPr>
            <a:r>
              <a:rPr lang="en-US" sz="2600" i="1" dirty="0"/>
              <a:t>Evidence of superhuman power could suggest a human being who </a:t>
            </a:r>
            <a:r>
              <a:rPr lang="en-US" sz="2600" i="1" dirty="0" smtClean="0"/>
              <a:t>had joined </a:t>
            </a:r>
            <a:r>
              <a:rPr lang="en-US" sz="2600" i="1" dirty="0"/>
              <a:t>the gods as well as a god in human form. </a:t>
            </a:r>
            <a:endParaRPr lang="en-US" sz="2600" i="1" dirty="0" smtClean="0"/>
          </a:p>
          <a:p>
            <a:pPr marL="0" indent="0">
              <a:buNone/>
            </a:pPr>
            <a:r>
              <a:rPr lang="en-US" sz="2600" dirty="0" smtClean="0">
                <a:solidFill>
                  <a:srgbClr val="FFFF00"/>
                </a:solidFill>
              </a:rPr>
              <a:t>Acts 28:1–6</a:t>
            </a:r>
            <a:r>
              <a:rPr lang="en-US" sz="2600" dirty="0" smtClean="0"/>
              <a:t> </a:t>
            </a:r>
            <a:r>
              <a:rPr lang="en-US" sz="2600" dirty="0"/>
              <a:t>After we had reached safety, we then learned that the island was called Malta. </a:t>
            </a:r>
            <a:r>
              <a:rPr lang="en-US" sz="2600" dirty="0" smtClean="0"/>
              <a:t>The </a:t>
            </a:r>
            <a:r>
              <a:rPr lang="en-US" sz="2600" dirty="0"/>
              <a:t>natives showed us unusual </a:t>
            </a:r>
            <a:r>
              <a:rPr lang="en-US" sz="2600" dirty="0" smtClean="0"/>
              <a:t>kindness… they </a:t>
            </a:r>
            <a:r>
              <a:rPr lang="en-US" sz="2600" dirty="0"/>
              <a:t>kindled a fire and welcomed all of us around it. </a:t>
            </a:r>
            <a:r>
              <a:rPr lang="en-US" sz="2600" dirty="0" smtClean="0"/>
              <a:t>Paul </a:t>
            </a:r>
            <a:r>
              <a:rPr lang="en-US" sz="2600" dirty="0"/>
              <a:t>had gathered a bundle of brushwood and was putting it on the fire, when a </a:t>
            </a:r>
            <a:r>
              <a:rPr lang="en-US" sz="2600" dirty="0" smtClean="0"/>
              <a:t>viper… </a:t>
            </a:r>
            <a:r>
              <a:rPr lang="en-US" sz="2600" dirty="0"/>
              <a:t>fastened itself on his hand</a:t>
            </a:r>
            <a:r>
              <a:rPr lang="en-US" sz="2600" dirty="0" smtClean="0"/>
              <a:t>.</a:t>
            </a:r>
            <a:r>
              <a:rPr lang="en-US" sz="2600" dirty="0"/>
              <a:t> When the natives saw the creature hanging from his hand, they said to one another, “This man must be a murderer; though he has escaped from the sea, justice has not allowed him to live.” </a:t>
            </a:r>
            <a:r>
              <a:rPr lang="en-US" sz="2600" dirty="0" smtClean="0"/>
              <a:t>He</a:t>
            </a:r>
            <a:r>
              <a:rPr lang="en-US" sz="2600" dirty="0"/>
              <a:t>, however, shook off the creature into the fire and suffered no harm. </a:t>
            </a:r>
            <a:r>
              <a:rPr lang="en-US" sz="2600" dirty="0" smtClean="0"/>
              <a:t>They </a:t>
            </a:r>
            <a:r>
              <a:rPr lang="en-US" sz="2600" dirty="0"/>
              <a:t>were expecting him to swell up or drop dead, but after they had waited a long time and saw that nothing unusual had happened to him, they changed their minds and began to say that he was a god</a:t>
            </a:r>
            <a:r>
              <a:rPr lang="en-US" sz="2600" dirty="0" smtClean="0"/>
              <a:t>.</a:t>
            </a:r>
            <a:endParaRPr lang="en-US" sz="2600" dirty="0"/>
          </a:p>
        </p:txBody>
      </p:sp>
    </p:spTree>
    <p:extLst>
      <p:ext uri="{BB962C8B-B14F-4D97-AF65-F5344CB8AC3E}">
        <p14:creationId xmlns:p14="http://schemas.microsoft.com/office/powerpoint/2010/main" val="35739372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Deification in the Mystery Cults</a:t>
            </a:r>
            <a:endParaRPr lang="en-US" dirty="0"/>
          </a:p>
        </p:txBody>
      </p:sp>
      <p:sp>
        <p:nvSpPr>
          <p:cNvPr id="3" name="Content Placeholder 2"/>
          <p:cNvSpPr>
            <a:spLocks noGrp="1"/>
          </p:cNvSpPr>
          <p:nvPr>
            <p:ph idx="1"/>
          </p:nvPr>
        </p:nvSpPr>
        <p:spPr>
          <a:xfrm>
            <a:off x="304800" y="1066800"/>
            <a:ext cx="4343400" cy="5410200"/>
          </a:xfrm>
        </p:spPr>
        <p:txBody>
          <a:bodyPr>
            <a:normAutofit/>
          </a:bodyPr>
          <a:lstStyle/>
          <a:p>
            <a:r>
              <a:rPr lang="en-US" sz="2800" dirty="0" smtClean="0"/>
              <a:t>Cult of </a:t>
            </a:r>
            <a:r>
              <a:rPr lang="en-US" sz="2800" dirty="0" err="1" smtClean="0"/>
              <a:t>Antinous</a:t>
            </a:r>
            <a:endParaRPr lang="en-US" sz="2800" dirty="0" smtClean="0"/>
          </a:p>
          <a:p>
            <a:r>
              <a:rPr lang="en-US" sz="2800" dirty="0"/>
              <a:t>Temples were constructed</a:t>
            </a:r>
            <a:r>
              <a:rPr lang="en-US" sz="2800" dirty="0" smtClean="0"/>
              <a:t>, coins</a:t>
            </a:r>
            <a:r>
              <a:rPr lang="en-US" sz="2800" dirty="0"/>
              <a:t>, medallions, and domestic busts were produced in large numbers</a:t>
            </a:r>
            <a:r>
              <a:rPr lang="en-US" sz="2800" dirty="0" smtClean="0"/>
              <a:t>. </a:t>
            </a:r>
            <a:r>
              <a:rPr lang="en-US" sz="2800" dirty="0"/>
              <a:t>Mysteries were organized at </a:t>
            </a:r>
            <a:r>
              <a:rPr lang="en-US" sz="2800" dirty="0" err="1" smtClean="0"/>
              <a:t>Antinoopolis</a:t>
            </a:r>
            <a:r>
              <a:rPr lang="en-US" sz="2800" dirty="0" smtClean="0"/>
              <a:t>, the chief center of the cult, </a:t>
            </a:r>
            <a:r>
              <a:rPr lang="en-US" sz="2800" dirty="0"/>
              <a:t>and </a:t>
            </a:r>
            <a:r>
              <a:rPr lang="en-US" sz="2800" dirty="0" err="1" smtClean="0"/>
              <a:t>Bithynion</a:t>
            </a:r>
            <a:r>
              <a:rPr lang="en-US" sz="2800" dirty="0" smtClean="0"/>
              <a:t>, </a:t>
            </a:r>
            <a:r>
              <a:rPr lang="en-US" sz="2800" dirty="0" err="1" smtClean="0"/>
              <a:t>Antinous</a:t>
            </a:r>
            <a:r>
              <a:rPr lang="en-US" sz="2800" dirty="0" smtClean="0"/>
              <a:t>’ birthplace. </a:t>
            </a:r>
            <a:endParaRPr lang="en-US" sz="2800" dirty="0"/>
          </a:p>
        </p:txBody>
      </p:sp>
      <p:pic>
        <p:nvPicPr>
          <p:cNvPr id="4098" name="Picture 2" descr="File:Antinous Pio-Clementino Inv2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7925" y="914400"/>
            <a:ext cx="2571750" cy="56959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6019800"/>
            <a:ext cx="2743200" cy="492443"/>
          </a:xfrm>
          <a:prstGeom prst="rect">
            <a:avLst/>
          </a:prstGeom>
          <a:noFill/>
        </p:spPr>
        <p:txBody>
          <a:bodyPr wrap="square" rtlCol="0">
            <a:spAutoFit/>
          </a:bodyPr>
          <a:lstStyle/>
          <a:p>
            <a:pPr algn="ctr"/>
            <a:r>
              <a:rPr lang="en-US" sz="2600" dirty="0" err="1" smtClean="0"/>
              <a:t>Antinous</a:t>
            </a:r>
            <a:r>
              <a:rPr lang="en-US" sz="2600" dirty="0" smtClean="0"/>
              <a:t> as Bacchus</a:t>
            </a:r>
            <a:endParaRPr lang="en-US" sz="2600" dirty="0"/>
          </a:p>
        </p:txBody>
      </p:sp>
      <p:pic>
        <p:nvPicPr>
          <p:cNvPr id="4100" name="Picture 4" descr="File:Antinoo FitzwilliamMuseumCambridge ARS SUMMU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4855" y="4150043"/>
            <a:ext cx="1771650" cy="2362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5791200"/>
            <a:ext cx="3352800" cy="830997"/>
          </a:xfrm>
          <a:prstGeom prst="rect">
            <a:avLst/>
          </a:prstGeom>
          <a:noFill/>
        </p:spPr>
        <p:txBody>
          <a:bodyPr wrap="square" rtlCol="0">
            <a:spAutoFit/>
          </a:bodyPr>
          <a:lstStyle/>
          <a:p>
            <a:pPr algn="r"/>
            <a:r>
              <a:rPr lang="en-US" sz="2400" dirty="0" smtClean="0"/>
              <a:t>Bust of </a:t>
            </a:r>
            <a:r>
              <a:rPr lang="en-US" sz="2400" dirty="0" err="1" smtClean="0"/>
              <a:t>Antinous</a:t>
            </a:r>
            <a:r>
              <a:rPr lang="en-US" sz="2400" dirty="0" smtClean="0"/>
              <a:t> found at Hadrian’s Villa</a:t>
            </a:r>
            <a:endParaRPr lang="en-US" sz="2400" dirty="0"/>
          </a:p>
        </p:txBody>
      </p:sp>
    </p:spTree>
    <p:extLst>
      <p:ext uri="{BB962C8B-B14F-4D97-AF65-F5344CB8AC3E}">
        <p14:creationId xmlns:p14="http://schemas.microsoft.com/office/powerpoint/2010/main" val="223621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wipe(down)">
                                      <p:cBhvr>
                                        <p:cTn id="7" dur="5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barn(inVertical)">
                                      <p:cBhvr>
                                        <p:cTn id="16" dur="500"/>
                                        <p:tgtEl>
                                          <p:spTgt spid="409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dirty="0" smtClean="0"/>
              <a:t>Deification in the Mystery Cults</a:t>
            </a:r>
            <a:endParaRPr lang="en-US" dirty="0"/>
          </a:p>
        </p:txBody>
      </p:sp>
      <p:sp>
        <p:nvSpPr>
          <p:cNvPr id="3" name="Content Placeholder 2"/>
          <p:cNvSpPr>
            <a:spLocks noGrp="1"/>
          </p:cNvSpPr>
          <p:nvPr>
            <p:ph idx="1"/>
          </p:nvPr>
        </p:nvSpPr>
        <p:spPr>
          <a:xfrm>
            <a:off x="304800" y="1066800"/>
            <a:ext cx="5943600" cy="5410200"/>
          </a:xfrm>
        </p:spPr>
        <p:txBody>
          <a:bodyPr>
            <a:normAutofit/>
          </a:bodyPr>
          <a:lstStyle/>
          <a:p>
            <a:r>
              <a:rPr lang="en-US" sz="2800" dirty="0" smtClean="0"/>
              <a:t>Cult of </a:t>
            </a:r>
            <a:r>
              <a:rPr lang="en-US" sz="2800" dirty="0" err="1" smtClean="0"/>
              <a:t>Antinous</a:t>
            </a:r>
            <a:endParaRPr lang="en-US" sz="2800" dirty="0" smtClean="0"/>
          </a:p>
          <a:p>
            <a:r>
              <a:rPr lang="en-US" sz="2800" dirty="0"/>
              <a:t>Because he had died for love, </a:t>
            </a:r>
            <a:r>
              <a:rPr lang="en-US" sz="2800" dirty="0" err="1"/>
              <a:t>Antinous</a:t>
            </a:r>
            <a:r>
              <a:rPr lang="en-US" sz="2800" dirty="0"/>
              <a:t> became the god of triumph over </a:t>
            </a:r>
            <a:r>
              <a:rPr lang="en-US" sz="2800" dirty="0" smtClean="0"/>
              <a:t>death. </a:t>
            </a:r>
            <a:r>
              <a:rPr lang="en-US" sz="2800" dirty="0"/>
              <a:t>In Egypt he was enthroned in the temples with the other </a:t>
            </a:r>
            <a:r>
              <a:rPr lang="en-US" sz="2800" dirty="0" smtClean="0"/>
              <a:t>gods. </a:t>
            </a:r>
            <a:r>
              <a:rPr lang="en-US" sz="2800" dirty="0"/>
              <a:t>Elsewhere he was assimilated to Hermes or Dionysus. The high-minded </a:t>
            </a:r>
            <a:r>
              <a:rPr lang="en-US" sz="2800" dirty="0" smtClean="0"/>
              <a:t>condemned </a:t>
            </a:r>
            <a:r>
              <a:rPr lang="en-US" sz="2800" dirty="0"/>
              <a:t>the cult, but popular devotion endowed the worship of </a:t>
            </a:r>
            <a:r>
              <a:rPr lang="en-US" sz="2800" dirty="0" err="1"/>
              <a:t>Antinous</a:t>
            </a:r>
            <a:r>
              <a:rPr lang="en-US" sz="2800" dirty="0"/>
              <a:t> with a real vitality: having conquered death himself he oﬀered to others the prospect of eternal life.</a:t>
            </a:r>
          </a:p>
        </p:txBody>
      </p:sp>
      <p:pic>
        <p:nvPicPr>
          <p:cNvPr id="3074" name="Picture 2" descr="File:AntinousAsOsiris-BritishMuseum-August19-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066800"/>
            <a:ext cx="1978152" cy="502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72200" y="6019800"/>
            <a:ext cx="2743200" cy="492443"/>
          </a:xfrm>
          <a:prstGeom prst="rect">
            <a:avLst/>
          </a:prstGeom>
          <a:noFill/>
        </p:spPr>
        <p:txBody>
          <a:bodyPr wrap="square" rtlCol="0">
            <a:spAutoFit/>
          </a:bodyPr>
          <a:lstStyle/>
          <a:p>
            <a:pPr algn="ctr"/>
            <a:r>
              <a:rPr lang="en-US" sz="2600" dirty="0" err="1" smtClean="0"/>
              <a:t>Antinous</a:t>
            </a:r>
            <a:r>
              <a:rPr lang="en-US" sz="2600" dirty="0" smtClean="0"/>
              <a:t> as Osiris</a:t>
            </a:r>
            <a:endParaRPr lang="en-US" sz="2600" dirty="0"/>
          </a:p>
        </p:txBody>
      </p:sp>
    </p:spTree>
    <p:extLst>
      <p:ext uri="{BB962C8B-B14F-4D97-AF65-F5344CB8AC3E}">
        <p14:creationId xmlns:p14="http://schemas.microsoft.com/office/powerpoint/2010/main" val="251766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Christian Response to the Mysteries</a:t>
            </a:r>
            <a:endParaRPr lang="en-US" dirty="0"/>
          </a:p>
        </p:txBody>
      </p:sp>
      <p:sp>
        <p:nvSpPr>
          <p:cNvPr id="3" name="Content Placeholder 2"/>
          <p:cNvSpPr>
            <a:spLocks noGrp="1"/>
          </p:cNvSpPr>
          <p:nvPr>
            <p:ph idx="1"/>
          </p:nvPr>
        </p:nvSpPr>
        <p:spPr>
          <a:xfrm>
            <a:off x="228600" y="1066800"/>
            <a:ext cx="8686800" cy="5059363"/>
          </a:xfrm>
        </p:spPr>
        <p:txBody>
          <a:bodyPr>
            <a:normAutofit fontScale="92500"/>
          </a:bodyPr>
          <a:lstStyle/>
          <a:p>
            <a:r>
              <a:rPr lang="en-US" sz="2800" dirty="0" smtClean="0"/>
              <a:t>Disgust and contempt, the general attitude among Christians.</a:t>
            </a:r>
          </a:p>
          <a:p>
            <a:r>
              <a:rPr lang="en-US" sz="2600" dirty="0" smtClean="0"/>
              <a:t>Clement of Alexandria, in his </a:t>
            </a:r>
            <a:r>
              <a:rPr lang="en-US" sz="2600" i="1" dirty="0" err="1" smtClean="0"/>
              <a:t>Protrepticus</a:t>
            </a:r>
            <a:r>
              <a:rPr lang="en-US" sz="2600" dirty="0" smtClean="0"/>
              <a:t>: </a:t>
            </a:r>
            <a:r>
              <a:rPr lang="en-US" sz="2800" dirty="0"/>
              <a:t>"Another new deity was added to the number with great religious pomp in Egypt, and was near being so in Greece by the king of the Romans [Hadrian], who deified </a:t>
            </a:r>
            <a:r>
              <a:rPr lang="en-US" sz="2800" dirty="0" err="1" smtClean="0"/>
              <a:t>Antinous</a:t>
            </a:r>
            <a:r>
              <a:rPr lang="en-US" sz="2800" dirty="0" smtClean="0"/>
              <a:t>, </a:t>
            </a:r>
            <a:r>
              <a:rPr lang="en-US" sz="2800" dirty="0"/>
              <a:t>whom he loved as Zeus loved Ganymede, and whose beauty was of a very rare order: for lust is not easily restrained, destitute as it is of fear; and men now observe the sacred nights of </a:t>
            </a:r>
            <a:r>
              <a:rPr lang="en-US" sz="2800" dirty="0" err="1"/>
              <a:t>Antinous</a:t>
            </a:r>
            <a:r>
              <a:rPr lang="en-US" sz="2800" dirty="0"/>
              <a:t>, the shameful character of which the lover who spent them with him knew well. Why reckon him among the gods, who is </a:t>
            </a:r>
            <a:r>
              <a:rPr lang="en-US" sz="2800" dirty="0" smtClean="0"/>
              <a:t>honored </a:t>
            </a:r>
            <a:r>
              <a:rPr lang="en-US" sz="2800" dirty="0"/>
              <a:t>on account of uncleanness? And why should you enlarge on his beauty? Beauty blighted by vice is </a:t>
            </a:r>
            <a:r>
              <a:rPr lang="en-US" sz="2800" dirty="0" smtClean="0"/>
              <a:t>loathsome….” </a:t>
            </a:r>
            <a:endParaRPr lang="en-US" sz="2600" dirty="0"/>
          </a:p>
        </p:txBody>
      </p:sp>
    </p:spTree>
    <p:extLst>
      <p:ext uri="{BB962C8B-B14F-4D97-AF65-F5344CB8AC3E}">
        <p14:creationId xmlns:p14="http://schemas.microsoft.com/office/powerpoint/2010/main" val="42062953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Christian Response to the Mysteries</a:t>
            </a:r>
            <a:endParaRPr lang="en-US" dirty="0"/>
          </a:p>
        </p:txBody>
      </p:sp>
      <p:sp>
        <p:nvSpPr>
          <p:cNvPr id="3" name="Content Placeholder 2"/>
          <p:cNvSpPr>
            <a:spLocks noGrp="1"/>
          </p:cNvSpPr>
          <p:nvPr>
            <p:ph idx="1"/>
          </p:nvPr>
        </p:nvSpPr>
        <p:spPr>
          <a:xfrm>
            <a:off x="228600" y="1066800"/>
            <a:ext cx="8686800" cy="5257800"/>
          </a:xfrm>
        </p:spPr>
        <p:txBody>
          <a:bodyPr>
            <a:normAutofit fontScale="92500" lnSpcReduction="20000"/>
          </a:bodyPr>
          <a:lstStyle/>
          <a:p>
            <a:r>
              <a:rPr lang="en-US" sz="2600" dirty="0" smtClean="0"/>
              <a:t>But Clement </a:t>
            </a:r>
            <a:r>
              <a:rPr lang="en-US" sz="2800" dirty="0" smtClean="0"/>
              <a:t>pictured the </a:t>
            </a:r>
            <a:r>
              <a:rPr lang="en-US" sz="2800" dirty="0"/>
              <a:t>true mysteries of the Logos in the very imagery of their pagan counterpart:</a:t>
            </a:r>
          </a:p>
          <a:p>
            <a:pPr marL="628650" indent="0">
              <a:spcBef>
                <a:spcPts val="0"/>
              </a:spcBef>
              <a:buNone/>
            </a:pPr>
            <a:r>
              <a:rPr lang="en-US" sz="2800" i="1" dirty="0"/>
              <a:t>O truly sacred mysteries! O pure light! In the blaze of the torches I have a vision of heaven and of God. I become holy by initiation. The Lord reveals the mysteries; </a:t>
            </a:r>
            <a:r>
              <a:rPr lang="en-US" sz="2800" i="1" dirty="0" smtClean="0"/>
              <a:t>he marks </a:t>
            </a:r>
            <a:r>
              <a:rPr lang="en-US" sz="2800" i="1" dirty="0"/>
              <a:t>the worshipper with his seal, gives light to guide his way, and commends him, when he has believed, to the Father’s care, where he is guarded for ages to come</a:t>
            </a:r>
            <a:r>
              <a:rPr lang="en-US" sz="2800" i="1" dirty="0" smtClean="0"/>
              <a:t>. These </a:t>
            </a:r>
            <a:r>
              <a:rPr lang="en-US" sz="2800" i="1" dirty="0"/>
              <a:t>are the revels of my mysteries! If you will, be initiated too, and you shall dance with angels around the </a:t>
            </a:r>
            <a:r>
              <a:rPr lang="en-US" sz="2800" i="1" dirty="0" err="1"/>
              <a:t>unbegotten</a:t>
            </a:r>
            <a:r>
              <a:rPr lang="en-US" sz="2800" i="1" dirty="0"/>
              <a:t> and imperishable and only true God, the Logos of God joining with us in our hymn of praise</a:t>
            </a:r>
            <a:r>
              <a:rPr lang="en-US" sz="2800" i="1" dirty="0" smtClean="0"/>
              <a:t>.</a:t>
            </a:r>
          </a:p>
          <a:p>
            <a:r>
              <a:rPr lang="en-US" sz="2800" dirty="0" smtClean="0"/>
              <a:t>Clement wood </a:t>
            </a:r>
            <a:r>
              <a:rPr lang="en-US" sz="2800" dirty="0"/>
              <a:t>his </a:t>
            </a:r>
            <a:r>
              <a:rPr lang="en-US" sz="2800" dirty="0" smtClean="0"/>
              <a:t>readers and listeners by </a:t>
            </a:r>
            <a:r>
              <a:rPr lang="en-US" sz="2800" dirty="0"/>
              <a:t>capitalizing on the longing for illumination and assurance that the mysteries sought to </a:t>
            </a:r>
            <a:r>
              <a:rPr lang="en-US" sz="2800" dirty="0" smtClean="0"/>
              <a:t>satisfy! He trumped the </a:t>
            </a:r>
            <a:r>
              <a:rPr lang="en-US" sz="2800" dirty="0"/>
              <a:t>pagan version with his own images of joy and self-forgetful union with </a:t>
            </a:r>
            <a:r>
              <a:rPr lang="en-US" sz="2800" dirty="0" smtClean="0"/>
              <a:t>God.</a:t>
            </a:r>
            <a:endParaRPr lang="en-US" sz="2600" dirty="0"/>
          </a:p>
        </p:txBody>
      </p:sp>
    </p:spTree>
    <p:extLst>
      <p:ext uri="{BB962C8B-B14F-4D97-AF65-F5344CB8AC3E}">
        <p14:creationId xmlns:p14="http://schemas.microsoft.com/office/powerpoint/2010/main" val="240234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r>
              <a:rPr lang="en-US" dirty="0"/>
              <a:t>Criticism of Deification within NT?</a:t>
            </a:r>
          </a:p>
        </p:txBody>
      </p:sp>
      <p:sp>
        <p:nvSpPr>
          <p:cNvPr id="3" name="Content Placeholder 2"/>
          <p:cNvSpPr>
            <a:spLocks noGrp="1"/>
          </p:cNvSpPr>
          <p:nvPr>
            <p:ph idx="1"/>
          </p:nvPr>
        </p:nvSpPr>
        <p:spPr>
          <a:xfrm>
            <a:off x="304800" y="609600"/>
            <a:ext cx="8534400" cy="5943600"/>
          </a:xfrm>
        </p:spPr>
        <p:txBody>
          <a:bodyPr>
            <a:normAutofit/>
          </a:bodyPr>
          <a:lstStyle/>
          <a:p>
            <a:pPr marL="0" indent="0">
              <a:buNone/>
            </a:pPr>
            <a:r>
              <a:rPr lang="en-US" dirty="0">
                <a:solidFill>
                  <a:srgbClr val="FFFF00"/>
                </a:solidFill>
              </a:rPr>
              <a:t>Acts 14:11-18</a:t>
            </a:r>
            <a:r>
              <a:rPr lang="en-US" dirty="0"/>
              <a:t> When the crowds saw what Paul had done, they shouted in the </a:t>
            </a:r>
            <a:r>
              <a:rPr lang="en-US" dirty="0" err="1"/>
              <a:t>Lycaonian</a:t>
            </a:r>
            <a:r>
              <a:rPr lang="en-US" dirty="0"/>
              <a:t> language, “The gods have come down to us in human form!” </a:t>
            </a:r>
            <a:r>
              <a:rPr lang="en-US" dirty="0" smtClean="0"/>
              <a:t>Barnabas </a:t>
            </a:r>
            <a:r>
              <a:rPr lang="en-US" dirty="0"/>
              <a:t>they called Zeus, and Paul they called Hermes, because he was the chief speaker. </a:t>
            </a:r>
            <a:r>
              <a:rPr lang="en-US" dirty="0" smtClean="0"/>
              <a:t>The </a:t>
            </a:r>
            <a:r>
              <a:rPr lang="en-US" dirty="0"/>
              <a:t>priest of Zeus, whose temple was just outside the city, brought oxen and garlands to the gates; he and the crowds wanted to offer sacrifice. </a:t>
            </a:r>
            <a:r>
              <a:rPr lang="en-US" dirty="0" smtClean="0"/>
              <a:t>When </a:t>
            </a:r>
            <a:r>
              <a:rPr lang="en-US" dirty="0"/>
              <a:t>the apostles Barnabas and Paul heard of it, they tore their clothes and rushed out into the crowd, shouting, </a:t>
            </a:r>
            <a:r>
              <a:rPr lang="en-US" dirty="0" smtClean="0"/>
              <a:t>“Friends</a:t>
            </a:r>
            <a:r>
              <a:rPr lang="en-US" dirty="0"/>
              <a:t>, why are you doing this? We are mortals just like you, and we bring you good news, that you should turn from these worthless things to the living God, who made the heaven and the earth and the sea and all that is in them. </a:t>
            </a:r>
            <a:r>
              <a:rPr lang="en-US" dirty="0" smtClean="0"/>
              <a:t>In </a:t>
            </a:r>
            <a:r>
              <a:rPr lang="en-US" dirty="0"/>
              <a:t>past generations he allowed all the nations to follow their own ways; </a:t>
            </a:r>
            <a:r>
              <a:rPr lang="en-US" dirty="0" smtClean="0"/>
              <a:t>yet </a:t>
            </a:r>
            <a:r>
              <a:rPr lang="en-US" dirty="0"/>
              <a:t>he has not left himself without a witness in doing good—giving you rains from heaven and fruitful seasons, and filling you with food and your hearts with joy.” </a:t>
            </a:r>
            <a:r>
              <a:rPr lang="en-US" dirty="0" smtClean="0"/>
              <a:t>Even </a:t>
            </a:r>
            <a:r>
              <a:rPr lang="en-US" dirty="0"/>
              <a:t>with these words, they scarcely restrained the crowds from offering sacrifice to them</a:t>
            </a:r>
            <a:r>
              <a:rPr lang="en-US" dirty="0" smtClean="0"/>
              <a:t>.</a:t>
            </a:r>
            <a:endParaRPr lang="en-US" dirty="0"/>
          </a:p>
        </p:txBody>
      </p:sp>
    </p:spTree>
    <p:extLst>
      <p:ext uri="{BB962C8B-B14F-4D97-AF65-F5344CB8AC3E}">
        <p14:creationId xmlns:p14="http://schemas.microsoft.com/office/powerpoint/2010/main" val="48924088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Criticism of Deification within NT?</a:t>
            </a:r>
            <a:endParaRPr lang="en-US" dirty="0"/>
          </a:p>
        </p:txBody>
      </p:sp>
      <p:sp>
        <p:nvSpPr>
          <p:cNvPr id="3" name="Content Placeholder 2"/>
          <p:cNvSpPr>
            <a:spLocks noGrp="1"/>
          </p:cNvSpPr>
          <p:nvPr>
            <p:ph idx="1"/>
          </p:nvPr>
        </p:nvSpPr>
        <p:spPr>
          <a:xfrm>
            <a:off x="228600" y="1066800"/>
            <a:ext cx="8686800" cy="5410200"/>
          </a:xfrm>
        </p:spPr>
        <p:txBody>
          <a:bodyPr>
            <a:normAutofit/>
          </a:bodyPr>
          <a:lstStyle/>
          <a:p>
            <a:pPr marL="0" indent="0">
              <a:buNone/>
            </a:pPr>
            <a:r>
              <a:rPr lang="en-US" sz="2600" dirty="0">
                <a:solidFill>
                  <a:srgbClr val="FFFF00"/>
                </a:solidFill>
              </a:rPr>
              <a:t>Acts 19:23-27</a:t>
            </a:r>
            <a:r>
              <a:rPr lang="en-US" sz="2600" dirty="0"/>
              <a:t> About that time no little disturbance broke out concerning the Way. </a:t>
            </a:r>
            <a:r>
              <a:rPr lang="en-US" sz="2600" dirty="0" smtClean="0"/>
              <a:t>A </a:t>
            </a:r>
            <a:r>
              <a:rPr lang="en-US" sz="2600" dirty="0"/>
              <a:t>man named Demetrius, a silversmith who made silver shrines of Artemis, brought no little business to the artisans. </a:t>
            </a:r>
            <a:r>
              <a:rPr lang="en-US" sz="2600" dirty="0" smtClean="0"/>
              <a:t>These </a:t>
            </a:r>
            <a:r>
              <a:rPr lang="en-US" sz="2600" dirty="0"/>
              <a:t>he gathered together, with the workers of the same trade, and said, “Men, you know that we get our wealth from this business. </a:t>
            </a:r>
            <a:r>
              <a:rPr lang="en-US" sz="2600" dirty="0" smtClean="0"/>
              <a:t>You </a:t>
            </a:r>
            <a:r>
              <a:rPr lang="en-US" sz="2600" dirty="0"/>
              <a:t>also see and hear that not only in Ephesus but in almost the whole of Asia this Paul has persuaded and drawn away a considerable number of people by saying that gods made with hands are not gods. </a:t>
            </a:r>
            <a:r>
              <a:rPr lang="en-US" sz="2600" dirty="0" smtClean="0"/>
              <a:t>And </a:t>
            </a:r>
            <a:r>
              <a:rPr lang="en-US" sz="2600" dirty="0"/>
              <a:t>there is danger not only that this trade of ours may come into disrepute but also that the temple of the great goddess Artemis will be scorned, and she will be deprived of her majesty that brought all Asia and the world to worship her</a:t>
            </a:r>
            <a:r>
              <a:rPr lang="en-US" sz="2600" dirty="0" smtClean="0"/>
              <a:t>.”</a:t>
            </a:r>
            <a:endParaRPr lang="en-US" sz="2600" dirty="0"/>
          </a:p>
        </p:txBody>
      </p:sp>
    </p:spTree>
    <p:extLst>
      <p:ext uri="{BB962C8B-B14F-4D97-AF65-F5344CB8AC3E}">
        <p14:creationId xmlns:p14="http://schemas.microsoft.com/office/powerpoint/2010/main" val="4910481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Criticism of Deification within NT?</a:t>
            </a:r>
            <a:endParaRPr lang="en-US" dirty="0"/>
          </a:p>
        </p:txBody>
      </p:sp>
      <p:sp>
        <p:nvSpPr>
          <p:cNvPr id="3" name="Content Placeholder 2"/>
          <p:cNvSpPr>
            <a:spLocks noGrp="1"/>
          </p:cNvSpPr>
          <p:nvPr>
            <p:ph idx="1"/>
          </p:nvPr>
        </p:nvSpPr>
        <p:spPr>
          <a:xfrm>
            <a:off x="228600" y="1066800"/>
            <a:ext cx="8686800" cy="5410200"/>
          </a:xfrm>
        </p:spPr>
        <p:txBody>
          <a:bodyPr>
            <a:normAutofit/>
          </a:bodyPr>
          <a:lstStyle/>
          <a:p>
            <a:pPr marL="0" indent="0">
              <a:buNone/>
            </a:pPr>
            <a:r>
              <a:rPr lang="en-US" sz="2600" dirty="0">
                <a:solidFill>
                  <a:srgbClr val="FFFF00"/>
                </a:solidFill>
              </a:rPr>
              <a:t>Acts 28:1–6</a:t>
            </a:r>
            <a:r>
              <a:rPr lang="en-US" sz="2600" dirty="0"/>
              <a:t> After we had reached safety, we then learned that the island was called Malta. The natives showed us unusual kindness… they kindled a fire and welcomed all of us around it. Paul had gathered a bundle of brushwood and was putting it on the fire, when a viper… fastened itself on his hand. When the natives saw the creature hanging from his hand, they said to one another, “This man must be a murderer; though he has escaped from the sea, justice has not allowed him to live.” He, however, shook off the creature into the fire and suffered no harm. They were expecting him to swell up or drop dead, but after they had waited a long time and saw that nothing unusual had happened to him, they changed their minds and began to say that he was a god.</a:t>
            </a:r>
          </a:p>
        </p:txBody>
      </p:sp>
    </p:spTree>
    <p:extLst>
      <p:ext uri="{BB962C8B-B14F-4D97-AF65-F5344CB8AC3E}">
        <p14:creationId xmlns:p14="http://schemas.microsoft.com/office/powerpoint/2010/main" val="15460709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Criticism of Deification within NT?</a:t>
            </a:r>
            <a:endParaRPr lang="en-US" dirty="0"/>
          </a:p>
        </p:txBody>
      </p:sp>
      <p:sp>
        <p:nvSpPr>
          <p:cNvPr id="3" name="Content Placeholder 2"/>
          <p:cNvSpPr>
            <a:spLocks noGrp="1"/>
          </p:cNvSpPr>
          <p:nvPr>
            <p:ph idx="1"/>
          </p:nvPr>
        </p:nvSpPr>
        <p:spPr>
          <a:xfrm>
            <a:off x="228600" y="1219200"/>
            <a:ext cx="8686800" cy="5257800"/>
          </a:xfrm>
        </p:spPr>
        <p:txBody>
          <a:bodyPr>
            <a:normAutofit fontScale="92500" lnSpcReduction="20000"/>
          </a:bodyPr>
          <a:lstStyle/>
          <a:p>
            <a:pPr marL="0" indent="0">
              <a:spcBef>
                <a:spcPts val="0"/>
              </a:spcBef>
              <a:spcAft>
                <a:spcPts val="600"/>
              </a:spcAft>
              <a:buNone/>
            </a:pPr>
            <a:r>
              <a:rPr lang="en-US" sz="2800" dirty="0">
                <a:solidFill>
                  <a:srgbClr val="FFFF00"/>
                </a:solidFill>
              </a:rPr>
              <a:t>1 </a:t>
            </a:r>
            <a:r>
              <a:rPr lang="en-US" sz="2800" dirty="0" err="1">
                <a:solidFill>
                  <a:srgbClr val="FFFF00"/>
                </a:solidFill>
              </a:rPr>
              <a:t>Cor</a:t>
            </a:r>
            <a:r>
              <a:rPr lang="en-US" sz="2800" dirty="0">
                <a:solidFill>
                  <a:srgbClr val="FFFF00"/>
                </a:solidFill>
              </a:rPr>
              <a:t> </a:t>
            </a:r>
            <a:r>
              <a:rPr lang="en-US" sz="2800" dirty="0" smtClean="0">
                <a:solidFill>
                  <a:srgbClr val="FFFF00"/>
                </a:solidFill>
              </a:rPr>
              <a:t>8:4-6</a:t>
            </a:r>
            <a:r>
              <a:rPr lang="en-US" sz="2800" dirty="0" smtClean="0"/>
              <a:t> </a:t>
            </a:r>
            <a:r>
              <a:rPr lang="en-US" sz="2800" baseline="30000" dirty="0"/>
              <a:t> </a:t>
            </a:r>
            <a:r>
              <a:rPr lang="en-US" sz="2800" dirty="0"/>
              <a:t>Hence, as to the eating of food offered to idols, we know that “no idol in the world really exists,” and that “there is no God but one.” </a:t>
            </a:r>
            <a:r>
              <a:rPr lang="en-US" sz="2800" dirty="0" smtClean="0"/>
              <a:t>Indeed</a:t>
            </a:r>
            <a:r>
              <a:rPr lang="en-US" sz="2800" dirty="0"/>
              <a:t>, even though there may be so-called gods in heaven or on earth—as in fact there are many gods and many lords— </a:t>
            </a:r>
            <a:r>
              <a:rPr lang="en-US" sz="2800" dirty="0" smtClean="0"/>
              <a:t>yet </a:t>
            </a:r>
            <a:r>
              <a:rPr lang="en-US" sz="2800" dirty="0"/>
              <a:t>for us there is one God, the Father, from whom are all things and for whom we exist, and one Lord, Jesus Christ, through whom are all things and through whom we exist. </a:t>
            </a:r>
            <a:endParaRPr lang="en-US" sz="2800" dirty="0" smtClean="0"/>
          </a:p>
          <a:p>
            <a:pPr marL="0" indent="0">
              <a:spcBef>
                <a:spcPts val="0"/>
              </a:spcBef>
              <a:buNone/>
            </a:pPr>
            <a:r>
              <a:rPr lang="en-US" sz="2800" dirty="0" smtClean="0">
                <a:solidFill>
                  <a:srgbClr val="FFFF00"/>
                </a:solidFill>
              </a:rPr>
              <a:t>Colossians </a:t>
            </a:r>
            <a:r>
              <a:rPr lang="en-US" sz="2800" dirty="0">
                <a:solidFill>
                  <a:srgbClr val="FFFF00"/>
                </a:solidFill>
              </a:rPr>
              <a:t>2:20-23</a:t>
            </a:r>
            <a:r>
              <a:rPr lang="en-US" sz="2800" dirty="0"/>
              <a:t> </a:t>
            </a:r>
            <a:r>
              <a:rPr lang="en-US" sz="2800" baseline="30000" dirty="0"/>
              <a:t> </a:t>
            </a:r>
            <a:r>
              <a:rPr lang="en-US" sz="2800" dirty="0"/>
              <a:t>If with Christ you died to the elemental spirits of the universe, why do you live as if you still belonged to the world? Why do you submit to regulations, </a:t>
            </a:r>
            <a:r>
              <a:rPr lang="en-US" sz="2800" dirty="0" smtClean="0"/>
              <a:t>“Do </a:t>
            </a:r>
            <a:r>
              <a:rPr lang="en-US" sz="2800" dirty="0"/>
              <a:t>not handle, Do not taste, Do not touch”? </a:t>
            </a:r>
            <a:r>
              <a:rPr lang="en-US" sz="2800" dirty="0" smtClean="0"/>
              <a:t>All </a:t>
            </a:r>
            <a:r>
              <a:rPr lang="en-US" sz="2800" dirty="0"/>
              <a:t>these regulations refer to things that perish with use; they are simply human commands and teachings. </a:t>
            </a:r>
            <a:r>
              <a:rPr lang="en-US" sz="2800" dirty="0" smtClean="0"/>
              <a:t>These </a:t>
            </a:r>
            <a:r>
              <a:rPr lang="en-US" sz="2800" dirty="0"/>
              <a:t>have indeed an appearance of wisdom in promoting self-imposed piety, humility, and severe treatment of the body, but they are of no value in checking self-indulgence</a:t>
            </a:r>
            <a:r>
              <a:rPr lang="en-US" sz="2800" dirty="0" smtClean="0"/>
              <a:t>.</a:t>
            </a:r>
            <a:endParaRPr lang="en-US" sz="2800" dirty="0"/>
          </a:p>
        </p:txBody>
      </p:sp>
    </p:spTree>
    <p:extLst>
      <p:ext uri="{BB962C8B-B14F-4D97-AF65-F5344CB8AC3E}">
        <p14:creationId xmlns:p14="http://schemas.microsoft.com/office/powerpoint/2010/main" val="4188109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Criticism of Deification within NT?</a:t>
            </a:r>
            <a:endParaRPr lang="en-US" dirty="0"/>
          </a:p>
        </p:txBody>
      </p:sp>
      <p:sp>
        <p:nvSpPr>
          <p:cNvPr id="3" name="Content Placeholder 2"/>
          <p:cNvSpPr>
            <a:spLocks noGrp="1"/>
          </p:cNvSpPr>
          <p:nvPr>
            <p:ph idx="1"/>
          </p:nvPr>
        </p:nvSpPr>
        <p:spPr>
          <a:xfrm>
            <a:off x="228600" y="1219200"/>
            <a:ext cx="8686800" cy="5257800"/>
          </a:xfrm>
        </p:spPr>
        <p:txBody>
          <a:bodyPr>
            <a:normAutofit fontScale="92500" lnSpcReduction="10000"/>
          </a:bodyPr>
          <a:lstStyle/>
          <a:p>
            <a:r>
              <a:rPr lang="en-US" sz="2800" dirty="0" smtClean="0">
                <a:solidFill>
                  <a:srgbClr val="FFFF00"/>
                </a:solidFill>
              </a:rPr>
              <a:t>Galatians </a:t>
            </a:r>
            <a:r>
              <a:rPr lang="en-US" sz="2800" dirty="0">
                <a:solidFill>
                  <a:srgbClr val="FFFF00"/>
                </a:solidFill>
              </a:rPr>
              <a:t>4:3</a:t>
            </a:r>
            <a:r>
              <a:rPr lang="en-US" sz="2800" dirty="0"/>
              <a:t> So with us; while we were minors, we were enslaved to the elemental spirits (</a:t>
            </a:r>
            <a:r>
              <a:rPr lang="el-GR" sz="2800" b="1" dirty="0"/>
              <a:t>στοιχεῖα</a:t>
            </a:r>
            <a:r>
              <a:rPr lang="en-US" sz="2800" dirty="0"/>
              <a:t>) of the world.</a:t>
            </a:r>
          </a:p>
          <a:p>
            <a:r>
              <a:rPr lang="en-US" sz="2800" dirty="0" smtClean="0">
                <a:solidFill>
                  <a:srgbClr val="FFFF00"/>
                </a:solidFill>
              </a:rPr>
              <a:t>Galatians 4:8-10</a:t>
            </a:r>
            <a:r>
              <a:rPr lang="en-US" sz="2800" dirty="0" smtClean="0"/>
              <a:t> </a:t>
            </a:r>
            <a:r>
              <a:rPr lang="en-US" sz="2800" dirty="0"/>
              <a:t>Formerly, when you did not know God, you were enslaved to beings that by nature are not gods. </a:t>
            </a:r>
            <a:r>
              <a:rPr lang="en-US" sz="2800" dirty="0" smtClean="0"/>
              <a:t>Now</a:t>
            </a:r>
            <a:r>
              <a:rPr lang="en-US" sz="2800" dirty="0"/>
              <a:t>, however, that you have come to know God, or rather to be known by God, how can you turn back again to the weak and beggarly elemental spirits (</a:t>
            </a:r>
            <a:r>
              <a:rPr lang="el-GR" sz="2800" b="1" dirty="0"/>
              <a:t>στοιχεῖα</a:t>
            </a:r>
            <a:r>
              <a:rPr lang="en-US" sz="2800" dirty="0"/>
              <a:t>)? How can you want to be enslaved to them again? </a:t>
            </a:r>
            <a:r>
              <a:rPr lang="en-US" sz="2800" dirty="0" smtClean="0"/>
              <a:t>You </a:t>
            </a:r>
            <a:r>
              <a:rPr lang="en-US" sz="2800" dirty="0"/>
              <a:t>are observing special days, and months, and seasons, and years</a:t>
            </a:r>
            <a:r>
              <a:rPr lang="en-US" sz="2800" dirty="0" smtClean="0"/>
              <a:t>.</a:t>
            </a:r>
          </a:p>
          <a:p>
            <a:r>
              <a:rPr lang="en-US" sz="2800" dirty="0" smtClean="0">
                <a:solidFill>
                  <a:srgbClr val="FFFF00"/>
                </a:solidFill>
              </a:rPr>
              <a:t>Colossians 2:8</a:t>
            </a:r>
            <a:r>
              <a:rPr lang="en-US" sz="2800" dirty="0" smtClean="0"/>
              <a:t> </a:t>
            </a:r>
            <a:r>
              <a:rPr lang="en-US" sz="2800" dirty="0"/>
              <a:t>See to it that no one takes you captive through philosophy and empty deceit, according to human tradition, according to the elemental spirits (</a:t>
            </a:r>
            <a:r>
              <a:rPr lang="el-GR" sz="2800" b="1" dirty="0"/>
              <a:t>στοιχεῖα</a:t>
            </a:r>
            <a:r>
              <a:rPr lang="en-US" sz="2800" dirty="0"/>
              <a:t>) of the universe, and not according to Christ. </a:t>
            </a:r>
          </a:p>
        </p:txBody>
      </p:sp>
    </p:spTree>
    <p:extLst>
      <p:ext uri="{BB962C8B-B14F-4D97-AF65-F5344CB8AC3E}">
        <p14:creationId xmlns:p14="http://schemas.microsoft.com/office/powerpoint/2010/main" val="39830075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Deification in the Philosophers</a:t>
            </a:r>
            <a:endParaRPr lang="en-US" dirty="0"/>
          </a:p>
        </p:txBody>
      </p:sp>
      <p:sp>
        <p:nvSpPr>
          <p:cNvPr id="3" name="Content Placeholder 2"/>
          <p:cNvSpPr>
            <a:spLocks noGrp="1"/>
          </p:cNvSpPr>
          <p:nvPr>
            <p:ph idx="1"/>
          </p:nvPr>
        </p:nvSpPr>
        <p:spPr>
          <a:xfrm>
            <a:off x="457200" y="1066800"/>
            <a:ext cx="8229600" cy="5059363"/>
          </a:xfrm>
        </p:spPr>
        <p:txBody>
          <a:bodyPr>
            <a:normAutofit/>
          </a:bodyPr>
          <a:lstStyle/>
          <a:p>
            <a:r>
              <a:rPr lang="en-US" sz="2600" dirty="0" smtClean="0"/>
              <a:t>The mystery cults certainly had a great impact on the ordinary people of the ancient world, while the philosophers spoke primarily to the better educated segments of the population. But it was the philosophers that had the greater influence on Christian theology.</a:t>
            </a:r>
          </a:p>
          <a:p>
            <a:r>
              <a:rPr lang="en-US" sz="2600" dirty="0"/>
              <a:t>The influence of Greek philosophy, especially Plato and the </a:t>
            </a:r>
            <a:r>
              <a:rPr lang="en-US" sz="2600" dirty="0" err="1"/>
              <a:t>neo-Platonists</a:t>
            </a:r>
            <a:r>
              <a:rPr lang="en-US" sz="2600" dirty="0"/>
              <a:t>, on patristic theology is well known and universally acknowledged, and not always in a positive way</a:t>
            </a:r>
            <a:r>
              <a:rPr lang="en-US" sz="2600" dirty="0" smtClean="0"/>
              <a:t>. We will see some of this influence as we move into the patristic concepts of deification.</a:t>
            </a:r>
            <a:endParaRPr lang="en-US" sz="2600" dirty="0"/>
          </a:p>
        </p:txBody>
      </p:sp>
    </p:spTree>
    <p:extLst>
      <p:ext uri="{BB962C8B-B14F-4D97-AF65-F5344CB8AC3E}">
        <p14:creationId xmlns:p14="http://schemas.microsoft.com/office/powerpoint/2010/main" val="3873313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Deification in the Greco-Roman World</a:t>
            </a:r>
            <a:endParaRPr lang="en-US" dirty="0"/>
          </a:p>
        </p:txBody>
      </p:sp>
      <p:sp>
        <p:nvSpPr>
          <p:cNvPr id="3" name="Content Placeholder 2"/>
          <p:cNvSpPr>
            <a:spLocks noGrp="1"/>
          </p:cNvSpPr>
          <p:nvPr>
            <p:ph idx="1"/>
          </p:nvPr>
        </p:nvSpPr>
        <p:spPr>
          <a:xfrm>
            <a:off x="228600" y="914400"/>
            <a:ext cx="8686800" cy="5638800"/>
          </a:xfrm>
        </p:spPr>
        <p:txBody>
          <a:bodyPr>
            <a:normAutofit lnSpcReduction="10000"/>
          </a:bodyPr>
          <a:lstStyle/>
          <a:p>
            <a:pPr marL="0" indent="0">
              <a:buNone/>
            </a:pPr>
            <a:r>
              <a:rPr lang="en-US" sz="2800" dirty="0"/>
              <a:t>The awarding of divine </a:t>
            </a:r>
            <a:r>
              <a:rPr lang="en-US" sz="2800" dirty="0" smtClean="0"/>
              <a:t>honors </a:t>
            </a:r>
            <a:r>
              <a:rPr lang="en-US" sz="2800" dirty="0"/>
              <a:t>to human beings was relatively new</a:t>
            </a:r>
            <a:r>
              <a:rPr lang="en-US" sz="2800" dirty="0" smtClean="0"/>
              <a:t>. We </a:t>
            </a:r>
            <a:r>
              <a:rPr lang="en-US" sz="2800" dirty="0"/>
              <a:t>know of over </a:t>
            </a:r>
            <a:r>
              <a:rPr lang="en-US" sz="2800" dirty="0" smtClean="0"/>
              <a:t>80 historical </a:t>
            </a:r>
            <a:r>
              <a:rPr lang="en-US" sz="2800" dirty="0"/>
              <a:t>persons who were worshipped </a:t>
            </a:r>
            <a:r>
              <a:rPr lang="en-US" sz="2800" dirty="0" smtClean="0"/>
              <a:t>in the </a:t>
            </a:r>
            <a:r>
              <a:rPr lang="en-US" sz="2800" dirty="0"/>
              <a:t>Greek </a:t>
            </a:r>
            <a:r>
              <a:rPr lang="en-US" sz="2800" dirty="0" smtClean="0"/>
              <a:t>world. They </a:t>
            </a:r>
            <a:r>
              <a:rPr lang="en-US" sz="2800" dirty="0"/>
              <a:t>were </a:t>
            </a:r>
            <a:r>
              <a:rPr lang="en-US" sz="2800" dirty="0" smtClean="0"/>
              <a:t>founders </a:t>
            </a:r>
            <a:r>
              <a:rPr lang="en-US" sz="2800" dirty="0"/>
              <a:t>of cities, </a:t>
            </a:r>
            <a:r>
              <a:rPr lang="en-US" sz="2800" dirty="0" smtClean="0"/>
              <a:t>soldiers killed </a:t>
            </a:r>
            <a:r>
              <a:rPr lang="en-US" sz="2800" dirty="0"/>
              <a:t>in </a:t>
            </a:r>
            <a:r>
              <a:rPr lang="en-US" sz="2800" dirty="0" smtClean="0"/>
              <a:t>the Persian wars, </a:t>
            </a:r>
            <a:r>
              <a:rPr lang="en-US" sz="2800" dirty="0"/>
              <a:t>statesmen, legislators, athletes, poets</a:t>
            </a:r>
            <a:r>
              <a:rPr lang="en-US" sz="2800" dirty="0" smtClean="0"/>
              <a:t>, and </a:t>
            </a:r>
            <a:r>
              <a:rPr lang="en-US" sz="2800" dirty="0"/>
              <a:t>philosophers ––in short, anyone who was a benefactor of his city-state. The ﬁrst to </a:t>
            </a:r>
            <a:r>
              <a:rPr lang="en-US" sz="2800" dirty="0" smtClean="0"/>
              <a:t>have received </a:t>
            </a:r>
            <a:r>
              <a:rPr lang="en-US" sz="2800" dirty="0"/>
              <a:t>a speciﬁcally divine cult was Lysander, whose victories at the end </a:t>
            </a:r>
            <a:r>
              <a:rPr lang="en-US" sz="2800" dirty="0" smtClean="0"/>
              <a:t>of the </a:t>
            </a:r>
            <a:r>
              <a:rPr lang="en-US" sz="2800" dirty="0"/>
              <a:t>Peloponnesian War had raised him to a position of unprecedented </a:t>
            </a:r>
            <a:r>
              <a:rPr lang="en-US" sz="2800" dirty="0" smtClean="0"/>
              <a:t>power.</a:t>
            </a:r>
          </a:p>
          <a:p>
            <a:pPr marL="0" indent="0">
              <a:buNone/>
            </a:pPr>
            <a:r>
              <a:rPr lang="en-US" sz="2800" dirty="0" smtClean="0"/>
              <a:t>No need to invoke “</a:t>
            </a:r>
            <a:r>
              <a:rPr lang="en-US" sz="2800" dirty="0"/>
              <a:t>oriental influences” - </a:t>
            </a:r>
            <a:r>
              <a:rPr lang="en-US" sz="2800" dirty="0" smtClean="0"/>
              <a:t>The </a:t>
            </a:r>
            <a:r>
              <a:rPr lang="en-US" sz="2800" dirty="0"/>
              <a:t>cults of the gods were </a:t>
            </a:r>
            <a:r>
              <a:rPr lang="en-US" sz="2800" dirty="0" smtClean="0"/>
              <a:t>the one </a:t>
            </a:r>
            <a:r>
              <a:rPr lang="en-US" sz="2800" dirty="0"/>
              <a:t>model that was available to them for the representation of a power </a:t>
            </a:r>
            <a:r>
              <a:rPr lang="en-US" sz="2800" dirty="0" smtClean="0"/>
              <a:t>on whom </a:t>
            </a:r>
            <a:r>
              <a:rPr lang="en-US" sz="2800" dirty="0"/>
              <a:t>the city was dependent which was external and yet still </a:t>
            </a:r>
            <a:r>
              <a:rPr lang="en-US" sz="2800" dirty="0" smtClean="0"/>
              <a:t>Greek</a:t>
            </a:r>
            <a:r>
              <a:rPr lang="en-US" sz="2800" dirty="0"/>
              <a:t>.</a:t>
            </a:r>
          </a:p>
        </p:txBody>
      </p:sp>
    </p:spTree>
    <p:extLst>
      <p:ext uri="{BB962C8B-B14F-4D97-AF65-F5344CB8AC3E}">
        <p14:creationId xmlns:p14="http://schemas.microsoft.com/office/powerpoint/2010/main" val="88761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Deification in the Philosophers</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r>
              <a:rPr lang="en-US" sz="2600" dirty="0" err="1" smtClean="0"/>
              <a:t>Clasical</a:t>
            </a:r>
            <a:r>
              <a:rPr lang="en-US" sz="2600" dirty="0" smtClean="0"/>
              <a:t> Greek thought displays a union of mysticism and rationality, and of knowledge and praxis. The human capacity of reason provides the basis and potential for divinity in human beings. </a:t>
            </a:r>
            <a:r>
              <a:rPr lang="en-US" sz="2600" i="1" dirty="0" smtClean="0"/>
              <a:t>Nous</a:t>
            </a:r>
            <a:r>
              <a:rPr lang="en-US" sz="2600" dirty="0" smtClean="0"/>
              <a:t> (mind, reason) is the highest and most godlike part of us. Since all human beings share a capacity for reason, and participate in divine reason through contemplation, deification is possible for all people, though only achieved by true philosophers like Socrates.</a:t>
            </a:r>
          </a:p>
          <a:p>
            <a:r>
              <a:rPr lang="en-US" sz="2600" dirty="0" smtClean="0"/>
              <a:t>Greek philosophy is less about assertions and speculations than about a way of life. A </a:t>
            </a:r>
            <a:r>
              <a:rPr lang="en-US" sz="2600" i="1" dirty="0" smtClean="0"/>
              <a:t>spiritual</a:t>
            </a:r>
            <a:r>
              <a:rPr lang="en-US" sz="2600" dirty="0" smtClean="0"/>
              <a:t> way of life: a pursuit of the best, most perfect life, comparable to that of the gods.</a:t>
            </a:r>
          </a:p>
        </p:txBody>
      </p:sp>
    </p:spTree>
    <p:extLst>
      <p:ext uri="{BB962C8B-B14F-4D97-AF65-F5344CB8AC3E}">
        <p14:creationId xmlns:p14="http://schemas.microsoft.com/office/powerpoint/2010/main" val="262516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Deification in the Philosophers</a:t>
            </a:r>
            <a:endParaRPr lang="en-US" dirty="0"/>
          </a:p>
        </p:txBody>
      </p:sp>
      <p:sp>
        <p:nvSpPr>
          <p:cNvPr id="3" name="Content Placeholder 2"/>
          <p:cNvSpPr>
            <a:spLocks noGrp="1"/>
          </p:cNvSpPr>
          <p:nvPr>
            <p:ph idx="1"/>
          </p:nvPr>
        </p:nvSpPr>
        <p:spPr>
          <a:xfrm>
            <a:off x="457200" y="1066800"/>
            <a:ext cx="8229600" cy="5410200"/>
          </a:xfrm>
        </p:spPr>
        <p:txBody>
          <a:bodyPr>
            <a:normAutofit/>
          </a:bodyPr>
          <a:lstStyle/>
          <a:p>
            <a:r>
              <a:rPr lang="en-US" sz="2600" dirty="0" smtClean="0"/>
              <a:t>In Plato’s </a:t>
            </a:r>
            <a:r>
              <a:rPr lang="en-US" sz="2600" i="1" dirty="0" err="1" smtClean="0"/>
              <a:t>Phaedo</a:t>
            </a:r>
            <a:r>
              <a:rPr lang="en-US" sz="2600" dirty="0" smtClean="0"/>
              <a:t>, Socrates asserts that the job of philosophy is to care for the soul for all time. Its only hope of achieving the “best and highest good” of “becoming as good and wise as it possibly can,” is through “education and training” for the benefit of its “journey to the other world.” The belief that the soul lives on after death requires that it be eternal and preexistent.</a:t>
            </a:r>
          </a:p>
          <a:p>
            <a:pPr marL="742950" indent="0">
              <a:spcBef>
                <a:spcPts val="0"/>
              </a:spcBef>
              <a:buNone/>
            </a:pPr>
            <a:r>
              <a:rPr lang="en-US" sz="2600" dirty="0" smtClean="0"/>
              <a:t>That is why we should make all speed to take flight from this world to the other, and that means becoming like the divine so far as we can, and that again is to become righteous with the help of wisdom… Nothing is more like the divine than any one of us who becomes as righteous as possible. (</a:t>
            </a:r>
            <a:r>
              <a:rPr lang="en-US" sz="2600" i="1" dirty="0" err="1" smtClean="0"/>
              <a:t>Theaetetus</a:t>
            </a:r>
            <a:r>
              <a:rPr lang="en-US" sz="2600" i="1" dirty="0" smtClean="0"/>
              <a:t>, 176b</a:t>
            </a:r>
            <a:r>
              <a:rPr lang="en-US" sz="2600" dirty="0" smtClean="0"/>
              <a:t>)</a:t>
            </a:r>
          </a:p>
        </p:txBody>
      </p:sp>
    </p:spTree>
    <p:extLst>
      <p:ext uri="{BB962C8B-B14F-4D97-AF65-F5344CB8AC3E}">
        <p14:creationId xmlns:p14="http://schemas.microsoft.com/office/powerpoint/2010/main" val="302202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Deification in the Greco-Roman World</a:t>
            </a:r>
            <a:endParaRPr lang="en-US" dirty="0"/>
          </a:p>
        </p:txBody>
      </p:sp>
      <p:sp>
        <p:nvSpPr>
          <p:cNvPr id="3" name="Content Placeholder 2"/>
          <p:cNvSpPr>
            <a:spLocks noGrp="1"/>
          </p:cNvSpPr>
          <p:nvPr>
            <p:ph idx="1"/>
          </p:nvPr>
        </p:nvSpPr>
        <p:spPr>
          <a:xfrm>
            <a:off x="228600" y="1066800"/>
            <a:ext cx="8686800" cy="5486400"/>
          </a:xfrm>
        </p:spPr>
        <p:txBody>
          <a:bodyPr>
            <a:normAutofit lnSpcReduction="10000"/>
          </a:bodyPr>
          <a:lstStyle/>
          <a:p>
            <a:pPr marL="0" indent="0">
              <a:buNone/>
            </a:pPr>
            <a:r>
              <a:rPr lang="en-US" sz="2800" dirty="0"/>
              <a:t>Clement of </a:t>
            </a:r>
            <a:r>
              <a:rPr lang="en-US" sz="2800" dirty="0" smtClean="0"/>
              <a:t>Alexandria, unlike most of the Christian Apologists, had no difficulty with pagan views, </a:t>
            </a:r>
            <a:r>
              <a:rPr lang="en-US" sz="2800" dirty="0"/>
              <a:t>for even if they did not see the </a:t>
            </a:r>
            <a:r>
              <a:rPr lang="en-US" sz="2800" dirty="0" smtClean="0"/>
              <a:t>full truth, they left an opening </a:t>
            </a:r>
            <a:r>
              <a:rPr lang="en-US" sz="2800" dirty="0"/>
              <a:t>for the </a:t>
            </a:r>
            <a:r>
              <a:rPr lang="en-US" sz="2800" dirty="0" smtClean="0"/>
              <a:t>one supreme </a:t>
            </a:r>
            <a:r>
              <a:rPr lang="en-US" sz="2800" dirty="0"/>
              <a:t>God who is the Father of the Lord Jesus Christ. All the gods </a:t>
            </a:r>
            <a:r>
              <a:rPr lang="en-US" sz="2800" dirty="0" smtClean="0"/>
              <a:t>that are </a:t>
            </a:r>
            <a:r>
              <a:rPr lang="en-US" sz="2800" dirty="0"/>
              <a:t>not the personiﬁcations of inanimate forces or qualities, he insists, </a:t>
            </a:r>
            <a:r>
              <a:rPr lang="en-US" sz="2800" dirty="0" smtClean="0"/>
              <a:t>had once </a:t>
            </a:r>
            <a:r>
              <a:rPr lang="en-US" sz="2800" dirty="0"/>
              <a:t>been </a:t>
            </a:r>
            <a:r>
              <a:rPr lang="en-US" sz="2800" dirty="0" smtClean="0"/>
              <a:t>men. </a:t>
            </a:r>
            <a:r>
              <a:rPr lang="en-US" sz="2800" dirty="0"/>
              <a:t>This is proved by the existence </a:t>
            </a:r>
            <a:r>
              <a:rPr lang="en-US" sz="2800" dirty="0" smtClean="0"/>
              <a:t>of their </a:t>
            </a:r>
            <a:r>
              <a:rPr lang="en-US" sz="2800" dirty="0"/>
              <a:t>tombs, such as those of Ares, Hephaestus, and Asclepius, by the </a:t>
            </a:r>
            <a:r>
              <a:rPr lang="en-US" sz="2800" dirty="0" smtClean="0"/>
              <a:t>human passions </a:t>
            </a:r>
            <a:r>
              <a:rPr lang="en-US" sz="2800" dirty="0"/>
              <a:t>characteristic of their lives, and by the relative newness of </a:t>
            </a:r>
            <a:r>
              <a:rPr lang="en-US" sz="2800" dirty="0" smtClean="0"/>
              <a:t>their worship</a:t>
            </a:r>
            <a:r>
              <a:rPr lang="en-US" sz="2800" dirty="0"/>
              <a:t>. Among recently invented gods Clement lists Eros, </a:t>
            </a:r>
            <a:r>
              <a:rPr lang="en-US" sz="2800" dirty="0" err="1"/>
              <a:t>Serapis</a:t>
            </a:r>
            <a:r>
              <a:rPr lang="en-US" sz="2800" dirty="0" smtClean="0"/>
              <a:t>, Demetrius</a:t>
            </a:r>
            <a:r>
              <a:rPr lang="en-US" sz="2800" dirty="0"/>
              <a:t>, and </a:t>
            </a:r>
            <a:r>
              <a:rPr lang="en-US" sz="2800" dirty="0" err="1" smtClean="0"/>
              <a:t>Antinous</a:t>
            </a:r>
            <a:r>
              <a:rPr lang="en-US" sz="2800" dirty="0" smtClean="0"/>
              <a:t>. He even acknowledged </a:t>
            </a:r>
            <a:r>
              <a:rPr lang="en-US" sz="2800" dirty="0"/>
              <a:t>the Buddha, whom the Indians ‘have </a:t>
            </a:r>
            <a:r>
              <a:rPr lang="en-US" sz="2800" dirty="0" smtClean="0"/>
              <a:t>honored </a:t>
            </a:r>
            <a:r>
              <a:rPr lang="en-US" sz="2800" dirty="0"/>
              <a:t>as a god on account of his great </a:t>
            </a:r>
            <a:r>
              <a:rPr lang="en-US" sz="2800" dirty="0" smtClean="0"/>
              <a:t>sanctity.’</a:t>
            </a:r>
            <a:endParaRPr lang="en-US" sz="2800" dirty="0"/>
          </a:p>
        </p:txBody>
      </p:sp>
    </p:spTree>
    <p:extLst>
      <p:ext uri="{BB962C8B-B14F-4D97-AF65-F5344CB8AC3E}">
        <p14:creationId xmlns:p14="http://schemas.microsoft.com/office/powerpoint/2010/main" val="3362956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The Emperor-Cult</a:t>
            </a:r>
            <a:endParaRPr lang="en-US" dirty="0"/>
          </a:p>
        </p:txBody>
      </p:sp>
      <p:sp>
        <p:nvSpPr>
          <p:cNvPr id="3" name="Content Placeholder 2"/>
          <p:cNvSpPr>
            <a:spLocks noGrp="1"/>
          </p:cNvSpPr>
          <p:nvPr>
            <p:ph idx="1"/>
          </p:nvPr>
        </p:nvSpPr>
        <p:spPr>
          <a:xfrm>
            <a:off x="228600" y="1066800"/>
            <a:ext cx="8686800" cy="5486400"/>
          </a:xfrm>
        </p:spPr>
        <p:txBody>
          <a:bodyPr>
            <a:normAutofit lnSpcReduction="10000"/>
          </a:bodyPr>
          <a:lstStyle/>
          <a:p>
            <a:pPr>
              <a:spcBef>
                <a:spcPts val="0"/>
              </a:spcBef>
            </a:pPr>
            <a:r>
              <a:rPr lang="en-US" sz="2800" dirty="0" smtClean="0"/>
              <a:t>The emperors = the </a:t>
            </a:r>
            <a:r>
              <a:rPr lang="en-US" sz="2800" dirty="0"/>
              <a:t>men of power par </a:t>
            </a:r>
            <a:r>
              <a:rPr lang="en-US" sz="2800" dirty="0" smtClean="0"/>
              <a:t>excellence.</a:t>
            </a:r>
          </a:p>
          <a:p>
            <a:pPr>
              <a:spcBef>
                <a:spcPts val="0"/>
              </a:spcBef>
            </a:pPr>
            <a:r>
              <a:rPr lang="en-US" sz="2800" dirty="0" smtClean="0"/>
              <a:t>Emperor-cult began in Hellenistic kingdoms left behind by Alexander the Great.</a:t>
            </a:r>
          </a:p>
          <a:p>
            <a:pPr marL="0" indent="0">
              <a:spcBef>
                <a:spcPts val="0"/>
              </a:spcBef>
              <a:buNone/>
            </a:pPr>
            <a:r>
              <a:rPr lang="en-US" sz="2800" dirty="0"/>
              <a:t>Demetrius </a:t>
            </a:r>
            <a:r>
              <a:rPr lang="en-US" sz="2800" dirty="0" err="1" smtClean="0"/>
              <a:t>Poliorcetes</a:t>
            </a:r>
            <a:r>
              <a:rPr lang="en-US" sz="2800" dirty="0" smtClean="0"/>
              <a:t>, greeted like this </a:t>
            </a:r>
            <a:r>
              <a:rPr lang="en-US" sz="2800" dirty="0"/>
              <a:t>at Athens</a:t>
            </a:r>
            <a:r>
              <a:rPr lang="en-US" sz="2800" dirty="0" smtClean="0"/>
              <a:t> in 290BC:</a:t>
            </a:r>
          </a:p>
          <a:p>
            <a:pPr marL="0" indent="914400">
              <a:spcBef>
                <a:spcPts val="0"/>
              </a:spcBef>
              <a:buNone/>
            </a:pPr>
            <a:r>
              <a:rPr lang="en-US" sz="2800" dirty="0"/>
              <a:t>Other gods are either far away,</a:t>
            </a:r>
          </a:p>
          <a:p>
            <a:pPr marL="0" indent="914400">
              <a:spcBef>
                <a:spcPts val="0"/>
              </a:spcBef>
              <a:buNone/>
            </a:pPr>
            <a:r>
              <a:rPr lang="en-US" sz="2800" dirty="0"/>
              <a:t>or they have no ears,</a:t>
            </a:r>
          </a:p>
          <a:p>
            <a:pPr marL="0" indent="914400">
              <a:spcBef>
                <a:spcPts val="0"/>
              </a:spcBef>
              <a:buNone/>
            </a:pPr>
            <a:r>
              <a:rPr lang="en-US" sz="2800" dirty="0"/>
              <a:t>or they do not exist, or pay no attention to</a:t>
            </a:r>
          </a:p>
          <a:p>
            <a:pPr marL="0" indent="914400">
              <a:spcBef>
                <a:spcPts val="0"/>
              </a:spcBef>
              <a:buNone/>
            </a:pPr>
            <a:r>
              <a:rPr lang="en-US" sz="2800" dirty="0"/>
              <a:t>us, not in the least;</a:t>
            </a:r>
          </a:p>
          <a:p>
            <a:pPr marL="0" indent="914400">
              <a:spcBef>
                <a:spcPts val="0"/>
              </a:spcBef>
              <a:buNone/>
            </a:pPr>
            <a:r>
              <a:rPr lang="en-US" sz="2800" dirty="0"/>
              <a:t>but you we see before us,</a:t>
            </a:r>
          </a:p>
          <a:p>
            <a:pPr marL="0" indent="914400">
              <a:spcBef>
                <a:spcPts val="0"/>
              </a:spcBef>
              <a:buNone/>
            </a:pPr>
            <a:r>
              <a:rPr lang="en-US" sz="2800" dirty="0"/>
              <a:t>not made of wood or stone but real</a:t>
            </a:r>
            <a:r>
              <a:rPr lang="en-US" sz="2800" dirty="0" smtClean="0"/>
              <a:t>.</a:t>
            </a:r>
          </a:p>
          <a:p>
            <a:pPr marL="0" indent="0">
              <a:spcBef>
                <a:spcPts val="0"/>
              </a:spcBef>
              <a:buNone/>
            </a:pPr>
            <a:r>
              <a:rPr lang="en-US" sz="2800" dirty="0" smtClean="0"/>
              <a:t>But when Demetrius</a:t>
            </a:r>
            <a:r>
              <a:rPr lang="en-US" sz="2800" dirty="0"/>
              <a:t>’ power began to wane, </a:t>
            </a:r>
            <a:r>
              <a:rPr lang="en-US" sz="2800" dirty="0" smtClean="0"/>
              <a:t>the </a:t>
            </a:r>
            <a:r>
              <a:rPr lang="en-US" sz="2800" dirty="0"/>
              <a:t>Athenians </a:t>
            </a:r>
            <a:r>
              <a:rPr lang="en-US" sz="2800" dirty="0" smtClean="0"/>
              <a:t>turned against </a:t>
            </a:r>
            <a:r>
              <a:rPr lang="en-US" sz="2800" dirty="0"/>
              <a:t>him and all his divine </a:t>
            </a:r>
            <a:r>
              <a:rPr lang="en-US" sz="2800" dirty="0" smtClean="0"/>
              <a:t>honors </a:t>
            </a:r>
            <a:r>
              <a:rPr lang="en-US" sz="2800" dirty="0"/>
              <a:t>evaporated overnight. His </a:t>
            </a:r>
            <a:r>
              <a:rPr lang="en-US" sz="2800" dirty="0" smtClean="0"/>
              <a:t>divinity belonged </a:t>
            </a:r>
            <a:r>
              <a:rPr lang="en-US" sz="2800" dirty="0"/>
              <a:t>to his role, not his person</a:t>
            </a:r>
            <a:r>
              <a:rPr lang="en-US" sz="2800" dirty="0" smtClean="0"/>
              <a:t>. </a:t>
            </a:r>
            <a:r>
              <a:rPr lang="en-US" sz="2800" b="1" dirty="0" smtClean="0"/>
              <a:t>Divinity was assigned by the citizens! Democratically!!</a:t>
            </a:r>
            <a:endParaRPr lang="en-US" sz="2800" b="1" dirty="0"/>
          </a:p>
        </p:txBody>
      </p:sp>
    </p:spTree>
    <p:extLst>
      <p:ext uri="{BB962C8B-B14F-4D97-AF65-F5344CB8AC3E}">
        <p14:creationId xmlns:p14="http://schemas.microsoft.com/office/powerpoint/2010/main" val="240640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dirty="0" smtClean="0"/>
              <a:t>The Emperor-Cult</a:t>
            </a:r>
            <a:endParaRPr lang="en-US" dirty="0"/>
          </a:p>
        </p:txBody>
      </p:sp>
      <p:sp>
        <p:nvSpPr>
          <p:cNvPr id="3" name="Content Placeholder 2"/>
          <p:cNvSpPr>
            <a:spLocks noGrp="1"/>
          </p:cNvSpPr>
          <p:nvPr>
            <p:ph idx="1"/>
          </p:nvPr>
        </p:nvSpPr>
        <p:spPr>
          <a:xfrm>
            <a:off x="228600" y="1066800"/>
            <a:ext cx="8686800" cy="5486400"/>
          </a:xfrm>
        </p:spPr>
        <p:txBody>
          <a:bodyPr>
            <a:normAutofit/>
          </a:bodyPr>
          <a:lstStyle/>
          <a:p>
            <a:pPr>
              <a:spcBef>
                <a:spcPts val="0"/>
              </a:spcBef>
            </a:pPr>
            <a:r>
              <a:rPr lang="en-US" sz="2800" dirty="0" smtClean="0"/>
              <a:t>Around 200BC, the </a:t>
            </a:r>
            <a:r>
              <a:rPr lang="en-US" sz="2800" dirty="0"/>
              <a:t>Greeks </a:t>
            </a:r>
            <a:r>
              <a:rPr lang="en-US" sz="2800" dirty="0" smtClean="0"/>
              <a:t>began to offer </a:t>
            </a:r>
            <a:r>
              <a:rPr lang="en-US" sz="2800" dirty="0"/>
              <a:t>temples and cult to the </a:t>
            </a:r>
            <a:r>
              <a:rPr lang="en-US" sz="2800" dirty="0" smtClean="0"/>
              <a:t>goddess Roma</a:t>
            </a:r>
            <a:r>
              <a:rPr lang="en-US" sz="2800" dirty="0"/>
              <a:t>, the people of Rome, and </a:t>
            </a:r>
            <a:r>
              <a:rPr lang="en-US" sz="2800" dirty="0" smtClean="0"/>
              <a:t>individual </a:t>
            </a:r>
            <a:r>
              <a:rPr lang="en-US" sz="2800" dirty="0"/>
              <a:t>Roman oﬃcials who </a:t>
            </a:r>
            <a:r>
              <a:rPr lang="en-US" sz="2800" dirty="0" smtClean="0"/>
              <a:t>had impressed </a:t>
            </a:r>
            <a:r>
              <a:rPr lang="en-US" sz="2800" dirty="0"/>
              <a:t>them with their authority and just administration.</a:t>
            </a:r>
          </a:p>
          <a:p>
            <a:pPr>
              <a:spcBef>
                <a:spcPts val="0"/>
              </a:spcBef>
            </a:pPr>
            <a:r>
              <a:rPr lang="en-US" sz="2800" dirty="0" smtClean="0"/>
              <a:t>Julius Caesar was the first to promote his own cult. He was deified by the Senate in 42BC.  </a:t>
            </a:r>
            <a:endParaRPr lang="el-GR" sz="2800" dirty="0" smtClean="0"/>
          </a:p>
          <a:p>
            <a:pPr>
              <a:spcBef>
                <a:spcPts val="0"/>
              </a:spcBef>
            </a:pPr>
            <a:r>
              <a:rPr lang="en-US" sz="2800" dirty="0" smtClean="0"/>
              <a:t>His successor, Augustus, prompted the firm establishment of the emperor-cult, again with the help of the Greeks in the eastern Empire (the so-called Assembly of the Greeks of Asia), who preferred to grant divine status to living rulers!</a:t>
            </a:r>
            <a:endParaRPr lang="en-US" sz="2800" dirty="0"/>
          </a:p>
        </p:txBody>
      </p:sp>
    </p:spTree>
    <p:extLst>
      <p:ext uri="{BB962C8B-B14F-4D97-AF65-F5344CB8AC3E}">
        <p14:creationId xmlns:p14="http://schemas.microsoft.com/office/powerpoint/2010/main" val="2861208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The Emperor-Cult</a:t>
            </a:r>
            <a:endParaRPr lang="en-US" dirty="0"/>
          </a:p>
        </p:txBody>
      </p:sp>
      <p:sp>
        <p:nvSpPr>
          <p:cNvPr id="3" name="Content Placeholder 2"/>
          <p:cNvSpPr>
            <a:spLocks noGrp="1"/>
          </p:cNvSpPr>
          <p:nvPr>
            <p:ph idx="1"/>
          </p:nvPr>
        </p:nvSpPr>
        <p:spPr>
          <a:xfrm>
            <a:off x="228600" y="838200"/>
            <a:ext cx="8686800" cy="5715000"/>
          </a:xfrm>
        </p:spPr>
        <p:txBody>
          <a:bodyPr>
            <a:normAutofit fontScale="92500"/>
          </a:bodyPr>
          <a:lstStyle/>
          <a:p>
            <a:pPr marL="0" indent="0">
              <a:spcBef>
                <a:spcPts val="0"/>
              </a:spcBef>
              <a:buNone/>
            </a:pPr>
            <a:r>
              <a:rPr lang="en-US" sz="2800" dirty="0"/>
              <a:t>An </a:t>
            </a:r>
            <a:r>
              <a:rPr lang="en-US" sz="2800" dirty="0" smtClean="0"/>
              <a:t>inscription </a:t>
            </a:r>
            <a:r>
              <a:rPr lang="en-US" sz="2800" dirty="0"/>
              <a:t>from </a:t>
            </a:r>
            <a:r>
              <a:rPr lang="en-US" sz="2800" dirty="0" err="1" smtClean="0"/>
              <a:t>Mytilene</a:t>
            </a:r>
            <a:r>
              <a:rPr lang="en-US" sz="2800" dirty="0" smtClean="0"/>
              <a:t> records </a:t>
            </a:r>
            <a:r>
              <a:rPr lang="en-US" sz="2800" dirty="0"/>
              <a:t>one of the ﬁrst uses of the verb </a:t>
            </a:r>
            <a:r>
              <a:rPr lang="el-GR" sz="2800" dirty="0" smtClean="0"/>
              <a:t>θεοποιέω</a:t>
            </a:r>
            <a:r>
              <a:rPr lang="en-US" sz="2800" dirty="0" smtClean="0"/>
              <a:t>. </a:t>
            </a:r>
            <a:r>
              <a:rPr lang="en-US" sz="2800" dirty="0"/>
              <a:t>The citizens of </a:t>
            </a:r>
            <a:r>
              <a:rPr lang="en-US" sz="2800" dirty="0" err="1"/>
              <a:t>Mytilene</a:t>
            </a:r>
            <a:r>
              <a:rPr lang="en-US" sz="2800" dirty="0"/>
              <a:t> were happy to assimilate </a:t>
            </a:r>
            <a:r>
              <a:rPr lang="en-US" sz="2800" dirty="0" smtClean="0"/>
              <a:t>Augustus</a:t>
            </a:r>
            <a:r>
              <a:rPr lang="el-GR" sz="2800" dirty="0" smtClean="0"/>
              <a:t> </a:t>
            </a:r>
            <a:r>
              <a:rPr lang="en-US" sz="2800" dirty="0" smtClean="0"/>
              <a:t>as </a:t>
            </a:r>
            <a:r>
              <a:rPr lang="en-US" sz="2800" dirty="0"/>
              <a:t>closely as possible to Zeus. They decreed that the prizes at the </a:t>
            </a:r>
            <a:r>
              <a:rPr lang="en-US" sz="2800" dirty="0" smtClean="0"/>
              <a:t>quadrennial</a:t>
            </a:r>
            <a:r>
              <a:rPr lang="el-GR" sz="2800" dirty="0" smtClean="0"/>
              <a:t> </a:t>
            </a:r>
            <a:r>
              <a:rPr lang="en-US" sz="2800" dirty="0" smtClean="0"/>
              <a:t>games </a:t>
            </a:r>
            <a:r>
              <a:rPr lang="en-US" sz="2800" dirty="0"/>
              <a:t>in </a:t>
            </a:r>
            <a:r>
              <a:rPr lang="en-US" sz="2800" dirty="0" smtClean="0"/>
              <a:t>honor </a:t>
            </a:r>
            <a:r>
              <a:rPr lang="en-US" sz="2800" dirty="0"/>
              <a:t>of Augustus should be the same as those speciﬁed </a:t>
            </a:r>
            <a:r>
              <a:rPr lang="en-US" sz="2800" dirty="0" smtClean="0"/>
              <a:t>for</a:t>
            </a:r>
            <a:r>
              <a:rPr lang="el-GR" sz="2800" dirty="0" smtClean="0"/>
              <a:t> </a:t>
            </a:r>
            <a:r>
              <a:rPr lang="en-US" sz="2800" dirty="0" smtClean="0"/>
              <a:t>games </a:t>
            </a:r>
            <a:r>
              <a:rPr lang="en-US" sz="2800" dirty="0"/>
              <a:t>in </a:t>
            </a:r>
            <a:r>
              <a:rPr lang="en-US" sz="2800" dirty="0" smtClean="0"/>
              <a:t>honor </a:t>
            </a:r>
            <a:r>
              <a:rPr lang="en-US" sz="2800" dirty="0"/>
              <a:t>of Zeus, and also that a monthly sacriﬁce should be </a:t>
            </a:r>
            <a:r>
              <a:rPr lang="en-US" sz="2800" dirty="0" smtClean="0"/>
              <a:t>made</a:t>
            </a:r>
            <a:r>
              <a:rPr lang="el-GR" sz="2800" dirty="0" smtClean="0"/>
              <a:t> </a:t>
            </a:r>
            <a:r>
              <a:rPr lang="en-US" sz="2800" dirty="0" smtClean="0"/>
              <a:t>to </a:t>
            </a:r>
            <a:r>
              <a:rPr lang="en-US" sz="2800" dirty="0"/>
              <a:t>Augustus at which the animals should be distinguished from those </a:t>
            </a:r>
            <a:r>
              <a:rPr lang="en-US" sz="2800" dirty="0" smtClean="0"/>
              <a:t>oﬀered</a:t>
            </a:r>
            <a:r>
              <a:rPr lang="el-GR" sz="2800" dirty="0" smtClean="0"/>
              <a:t> </a:t>
            </a:r>
            <a:r>
              <a:rPr lang="en-US" sz="2800" dirty="0" smtClean="0"/>
              <a:t>to </a:t>
            </a:r>
            <a:r>
              <a:rPr lang="en-US" sz="2800" dirty="0"/>
              <a:t>Zeus only by the fact that they should be  </a:t>
            </a:r>
            <a:r>
              <a:rPr lang="el-GR" sz="2800" dirty="0" smtClean="0"/>
              <a:t>εφελιομένοι</a:t>
            </a:r>
            <a:r>
              <a:rPr lang="en-US" sz="2800" dirty="0" smtClean="0"/>
              <a:t>, </a:t>
            </a:r>
            <a:r>
              <a:rPr lang="en-US" sz="2800" dirty="0"/>
              <a:t>which </a:t>
            </a:r>
            <a:r>
              <a:rPr lang="en-US" sz="2800" dirty="0" smtClean="0"/>
              <a:t>probably</a:t>
            </a:r>
            <a:r>
              <a:rPr lang="el-GR" sz="2800" dirty="0" smtClean="0"/>
              <a:t> </a:t>
            </a:r>
            <a:r>
              <a:rPr lang="en-US" sz="2800" dirty="0" smtClean="0"/>
              <a:t>means </a:t>
            </a:r>
            <a:r>
              <a:rPr lang="en-US" sz="2800" dirty="0"/>
              <a:t>‘with a spot on the brow’ (i.e. with a small diﬀerentiation from animals considered suitable for sacriﬁce to a high god). Finally they decreed </a:t>
            </a:r>
            <a:r>
              <a:rPr lang="en-US" sz="2800" dirty="0" smtClean="0"/>
              <a:t>that</a:t>
            </a:r>
            <a:r>
              <a:rPr lang="el-GR" sz="2800" dirty="0" smtClean="0"/>
              <a:t> </a:t>
            </a:r>
            <a:r>
              <a:rPr lang="en-US" sz="2800" dirty="0" smtClean="0"/>
              <a:t>‘</a:t>
            </a:r>
            <a:r>
              <a:rPr lang="en-US" sz="2800" dirty="0"/>
              <a:t>if anything more distinguished than these </a:t>
            </a:r>
            <a:r>
              <a:rPr lang="en-US" sz="2800" dirty="0" smtClean="0"/>
              <a:t>[honors] </a:t>
            </a:r>
            <a:r>
              <a:rPr lang="en-US" sz="2800" dirty="0"/>
              <a:t>should be discovered </a:t>
            </a:r>
            <a:r>
              <a:rPr lang="en-US" sz="2800" dirty="0" smtClean="0"/>
              <a:t>in</a:t>
            </a:r>
            <a:r>
              <a:rPr lang="el-GR" sz="2800" dirty="0" smtClean="0"/>
              <a:t> </a:t>
            </a:r>
            <a:r>
              <a:rPr lang="en-US" sz="2800" dirty="0" smtClean="0"/>
              <a:t>later </a:t>
            </a:r>
            <a:r>
              <a:rPr lang="en-US" sz="2800" dirty="0"/>
              <a:t>times, the zeal and piety of the city will not fail to carry out </a:t>
            </a:r>
            <a:r>
              <a:rPr lang="en-US" sz="2800" dirty="0" smtClean="0"/>
              <a:t>anything</a:t>
            </a:r>
            <a:r>
              <a:rPr lang="el-GR" sz="2800" dirty="0" smtClean="0"/>
              <a:t> </a:t>
            </a:r>
            <a:r>
              <a:rPr lang="en-US" sz="2800" dirty="0" smtClean="0"/>
              <a:t>that </a:t>
            </a:r>
            <a:r>
              <a:rPr lang="en-US" sz="2800" dirty="0"/>
              <a:t>can deify him </a:t>
            </a:r>
            <a:r>
              <a:rPr lang="en-US" sz="2800" dirty="0" smtClean="0"/>
              <a:t>further</a:t>
            </a:r>
            <a:r>
              <a:rPr lang="el-GR" sz="2800" dirty="0" smtClean="0"/>
              <a:t>.</a:t>
            </a:r>
            <a:r>
              <a:rPr lang="en-US" sz="2800" dirty="0" smtClean="0"/>
              <a:t>’</a:t>
            </a:r>
            <a:endParaRPr lang="en-US" sz="2800" dirty="0"/>
          </a:p>
        </p:txBody>
      </p:sp>
    </p:spTree>
    <p:extLst>
      <p:ext uri="{BB962C8B-B14F-4D97-AF65-F5344CB8AC3E}">
        <p14:creationId xmlns:p14="http://schemas.microsoft.com/office/powerpoint/2010/main" val="6263782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The Emperor-Cult</a:t>
            </a:r>
            <a:endParaRPr lang="en-US" dirty="0"/>
          </a:p>
        </p:txBody>
      </p:sp>
      <p:sp>
        <p:nvSpPr>
          <p:cNvPr id="3" name="Content Placeholder 2"/>
          <p:cNvSpPr>
            <a:spLocks noGrp="1"/>
          </p:cNvSpPr>
          <p:nvPr>
            <p:ph idx="1"/>
          </p:nvPr>
        </p:nvSpPr>
        <p:spPr>
          <a:xfrm>
            <a:off x="228600" y="838200"/>
            <a:ext cx="8686800" cy="5715000"/>
          </a:xfrm>
        </p:spPr>
        <p:txBody>
          <a:bodyPr>
            <a:normAutofit/>
          </a:bodyPr>
          <a:lstStyle/>
          <a:p>
            <a:pPr marL="0" indent="0">
              <a:spcBef>
                <a:spcPts val="0"/>
              </a:spcBef>
              <a:buNone/>
            </a:pPr>
            <a:r>
              <a:rPr lang="en-US" sz="2800" dirty="0"/>
              <a:t>When Augustus died in </a:t>
            </a:r>
            <a:r>
              <a:rPr lang="en-US" sz="2800" dirty="0" smtClean="0"/>
              <a:t>14AD, </a:t>
            </a:r>
            <a:r>
              <a:rPr lang="en-US" sz="2800" dirty="0"/>
              <a:t>the Senate voted him divine </a:t>
            </a:r>
            <a:r>
              <a:rPr lang="en-US" sz="2800" dirty="0" smtClean="0"/>
              <a:t>honors, declaring </a:t>
            </a:r>
            <a:r>
              <a:rPr lang="en-US" sz="2800" dirty="0"/>
              <a:t>him a </a:t>
            </a:r>
            <a:r>
              <a:rPr lang="en-US" sz="2800" i="1" dirty="0" err="1"/>
              <a:t>divus</a:t>
            </a:r>
            <a:r>
              <a:rPr lang="en-US" sz="2800" dirty="0"/>
              <a:t> as they had done with Julius Caesar</a:t>
            </a:r>
            <a:r>
              <a:rPr lang="en-US" sz="2800" dirty="0" smtClean="0"/>
              <a:t>. </a:t>
            </a:r>
          </a:p>
          <a:p>
            <a:pPr marL="0" indent="0">
              <a:spcBef>
                <a:spcPts val="0"/>
              </a:spcBef>
              <a:buNone/>
            </a:pPr>
            <a:r>
              <a:rPr lang="en-US" sz="2800" dirty="0"/>
              <a:t>The Greek East, by contrast, had no special ceremony to mark </a:t>
            </a:r>
            <a:r>
              <a:rPr lang="en-US" sz="2800" dirty="0" smtClean="0"/>
              <a:t>an imperial </a:t>
            </a:r>
            <a:r>
              <a:rPr lang="en-US" sz="2800" dirty="0"/>
              <a:t>funeral but focused its attention on the living ruler. Unlike </a:t>
            </a:r>
            <a:r>
              <a:rPr lang="en-US" sz="2800" dirty="0" smtClean="0"/>
              <a:t>the Italians</a:t>
            </a:r>
            <a:r>
              <a:rPr lang="en-US" sz="2800" dirty="0"/>
              <a:t>, the Greeks did not distinguish between </a:t>
            </a:r>
            <a:r>
              <a:rPr lang="en-US" sz="2800" i="1" dirty="0" err="1"/>
              <a:t>deus</a:t>
            </a:r>
            <a:r>
              <a:rPr lang="en-US" sz="2800" dirty="0"/>
              <a:t> and </a:t>
            </a:r>
            <a:r>
              <a:rPr lang="en-US" sz="2800" i="1" dirty="0" err="1"/>
              <a:t>divus</a:t>
            </a:r>
            <a:r>
              <a:rPr lang="en-US" sz="2800" dirty="0"/>
              <a:t>. The </a:t>
            </a:r>
            <a:r>
              <a:rPr lang="en-US" sz="2800" i="1" dirty="0" err="1"/>
              <a:t>divus</a:t>
            </a:r>
            <a:r>
              <a:rPr lang="en-US" sz="2800" dirty="0"/>
              <a:t> </a:t>
            </a:r>
            <a:r>
              <a:rPr lang="en-US" sz="2800" dirty="0" smtClean="0"/>
              <a:t>was a </a:t>
            </a:r>
            <a:r>
              <a:rPr lang="en-US" sz="2800" i="1" dirty="0" err="1"/>
              <a:t>theos</a:t>
            </a:r>
            <a:r>
              <a:rPr lang="en-US" sz="2800" dirty="0"/>
              <a:t> like the living ruler. In the Latin West there was a contrast </a:t>
            </a:r>
            <a:r>
              <a:rPr lang="en-US" sz="2800" dirty="0" smtClean="0"/>
              <a:t>in terminology </a:t>
            </a:r>
            <a:r>
              <a:rPr lang="en-US" sz="2800" dirty="0"/>
              <a:t>between the living emperor and a deceased predecessor, and </a:t>
            </a:r>
            <a:r>
              <a:rPr lang="en-US" sz="2800" dirty="0" smtClean="0"/>
              <a:t>between such </a:t>
            </a:r>
            <a:r>
              <a:rPr lang="en-US" sz="2800" dirty="0"/>
              <a:t>a deceased predecessor and the high gods, that was absent in the East</a:t>
            </a:r>
            <a:r>
              <a:rPr lang="en-US" sz="2800" dirty="0" smtClean="0"/>
              <a:t>.</a:t>
            </a:r>
            <a:endParaRPr lang="en-US" sz="2800" dirty="0"/>
          </a:p>
        </p:txBody>
      </p:sp>
    </p:spTree>
    <p:extLst>
      <p:ext uri="{BB962C8B-B14F-4D97-AF65-F5344CB8AC3E}">
        <p14:creationId xmlns:p14="http://schemas.microsoft.com/office/powerpoint/2010/main" val="137492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1573</TotalTime>
  <Words>4911</Words>
  <Application>Microsoft Office PowerPoint</Application>
  <PresentationFormat>On-screen Show (4:3)</PresentationFormat>
  <Paragraphs>177</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Thatch</vt:lpstr>
      <vt:lpstr>Theosis: The Transformation of Human Nature through Participation in the Divine Nature</vt:lpstr>
      <vt:lpstr>Deification in the Greco-Roman World</vt:lpstr>
      <vt:lpstr>PowerPoint Presentation</vt:lpstr>
      <vt:lpstr>Deification in the Greco-Roman World</vt:lpstr>
      <vt:lpstr>Deification in the Greco-Roman World</vt:lpstr>
      <vt:lpstr>The Emperor-Cult</vt:lpstr>
      <vt:lpstr>The Emperor-Cult</vt:lpstr>
      <vt:lpstr>The Emperor-Cult</vt:lpstr>
      <vt:lpstr>The Emperor-Cult</vt:lpstr>
      <vt:lpstr>The Emperor-Cult</vt:lpstr>
      <vt:lpstr>Jewish-Christian attitudes to the Emperor-Cult</vt:lpstr>
      <vt:lpstr>Jewish-Christian attitudes to the Emperor-Cult</vt:lpstr>
      <vt:lpstr>Jewish-Christian attitudes to the Emperor-Cult</vt:lpstr>
      <vt:lpstr>Jewish-Christian attitudes to the Emperor-Cult</vt:lpstr>
      <vt:lpstr>The Democratization of Deification</vt:lpstr>
      <vt:lpstr>Apotheosis / Immortality</vt:lpstr>
      <vt:lpstr>Apotheosis / ‘Know Yourself’</vt:lpstr>
      <vt:lpstr>Deification in the Mystery Cults</vt:lpstr>
      <vt:lpstr>PowerPoint Presentation</vt:lpstr>
      <vt:lpstr>PowerPoint Presentation</vt:lpstr>
      <vt:lpstr>PowerPoint Presentation</vt:lpstr>
      <vt:lpstr>Deification in the Mystery Cults</vt:lpstr>
      <vt:lpstr>Deification in the Mystery Cults</vt:lpstr>
      <vt:lpstr>Deification in the Mystery Cults</vt:lpstr>
      <vt:lpstr>Deification in the Mystery Cults</vt:lpstr>
      <vt:lpstr>Deification in the Mystery Cults</vt:lpstr>
      <vt:lpstr>Deification in the Mystery Cults</vt:lpstr>
      <vt:lpstr>PowerPoint Presentation</vt:lpstr>
      <vt:lpstr>Deification in the Mystery Cults</vt:lpstr>
      <vt:lpstr>Deification in the Mystery Cults</vt:lpstr>
      <vt:lpstr>Deification in the Mystery Cults</vt:lpstr>
      <vt:lpstr>Christian Response to the Mysteries</vt:lpstr>
      <vt:lpstr>Christian Response to the Mysteries</vt:lpstr>
      <vt:lpstr>Criticism of Deification within NT?</vt:lpstr>
      <vt:lpstr>Criticism of Deification within NT?</vt:lpstr>
      <vt:lpstr>Criticism of Deification within NT?</vt:lpstr>
      <vt:lpstr>Criticism of Deification within NT?</vt:lpstr>
      <vt:lpstr>Criticism of Deification within NT?</vt:lpstr>
      <vt:lpstr>Deification in the Philosophers</vt:lpstr>
      <vt:lpstr>Deification in the Philosophers</vt:lpstr>
      <vt:lpstr>Deification in the Philosophers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Theosis: The Transformation of Human Nature through Participation in the Divine Nature</dc:title>
  <dc:creator>Kostas</dc:creator>
  <cp:lastModifiedBy>Kostas</cp:lastModifiedBy>
  <cp:revision>89</cp:revision>
  <dcterms:created xsi:type="dcterms:W3CDTF">2013-01-26T17:36:40Z</dcterms:created>
  <dcterms:modified xsi:type="dcterms:W3CDTF">2013-03-05T20:02:48Z</dcterms:modified>
</cp:coreProperties>
</file>