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0" r:id="rId4"/>
    <p:sldId id="261" r:id="rId5"/>
    <p:sldId id="262"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90" r:id="rId29"/>
    <p:sldId id="286" r:id="rId30"/>
    <p:sldId id="28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72"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761BF1B-7640-4831-A839-C117ACC601C7}" type="datetimeFigureOut">
              <a:rPr lang="en-US" smtClean="0"/>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FCE4D-FC89-460D-8392-70D55731F1FC}"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1BF1B-7640-4831-A839-C117ACC601C7}" type="datetimeFigureOut">
              <a:rPr lang="en-US" smtClean="0"/>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1BF1B-7640-4831-A839-C117ACC601C7}" type="datetimeFigureOut">
              <a:rPr lang="en-US" smtClean="0"/>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1BF1B-7640-4831-A839-C117ACC601C7}" type="datetimeFigureOut">
              <a:rPr lang="en-US" smtClean="0"/>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5761BF1B-7640-4831-A839-C117ACC601C7}" type="datetimeFigureOut">
              <a:rPr lang="en-US" smtClean="0"/>
              <a:t>4/2/2013</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95DFCE4D-FC89-460D-8392-70D55731F1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61BF1B-7640-4831-A839-C117ACC601C7}" type="datetimeFigureOut">
              <a:rPr lang="en-US" smtClean="0"/>
              <a:t>4/2/2013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61BF1B-7640-4831-A839-C117ACC601C7}" type="datetimeFigureOut">
              <a:rPr lang="en-US" smtClean="0"/>
              <a:t>4/2/2013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61BF1B-7640-4831-A839-C117ACC601C7}" type="datetimeFigureOut">
              <a:rPr lang="en-US" smtClean="0"/>
              <a:t>4/2/2013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1BF1B-7640-4831-A839-C117ACC601C7}" type="datetimeFigureOut">
              <a:rPr lang="en-US" smtClean="0"/>
              <a:t>4/2/2013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61BF1B-7640-4831-A839-C117ACC601C7}" type="datetimeFigureOut">
              <a:rPr lang="en-US" smtClean="0"/>
              <a:t>4/2/2013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FCE4D-FC89-460D-8392-70D55731F1FC}"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5761BF1B-7640-4831-A839-C117ACC601C7}" type="datetimeFigureOut">
              <a:rPr lang="en-US" smtClean="0"/>
              <a:t>4/2/2013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FCE4D-FC89-460D-8392-70D55731F1FC}"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761BF1B-7640-4831-A839-C117ACC601C7}" type="datetimeFigureOut">
              <a:rPr lang="en-US" smtClean="0"/>
              <a:t>4/2/2013</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95DFCE4D-FC89-460D-8392-70D55731F1F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2381250"/>
          </a:xfrm>
        </p:spPr>
        <p:txBody>
          <a:bodyPr>
            <a:normAutofit fontScale="90000"/>
          </a:bodyPr>
          <a:lstStyle/>
          <a:p>
            <a:r>
              <a:rPr lang="en-US" sz="6000" b="1" dirty="0" err="1" smtClean="0">
                <a:solidFill>
                  <a:srgbClr val="FFFF00"/>
                </a:solidFill>
              </a:rPr>
              <a:t>Theosis</a:t>
            </a:r>
            <a:r>
              <a:rPr lang="en-US" sz="6000" b="1" dirty="0" smtClean="0">
                <a:solidFill>
                  <a:srgbClr val="FFFF00"/>
                </a:solidFill>
              </a:rPr>
              <a:t>:</a:t>
            </a:r>
            <a:r>
              <a:rPr lang="en-US" dirty="0" smtClean="0"/>
              <a:t/>
            </a:r>
            <a:br>
              <a:rPr lang="en-US" dirty="0" smtClean="0"/>
            </a:br>
            <a:r>
              <a:rPr lang="en-US" dirty="0" smtClean="0">
                <a:solidFill>
                  <a:srgbClr val="FFFF00"/>
                </a:solidFill>
              </a:rPr>
              <a:t>The Transformation of Human Nature through Participation in the Divine Nature</a:t>
            </a:r>
            <a:endParaRPr lang="en-US" dirty="0">
              <a:solidFill>
                <a:srgbClr val="FFFF00"/>
              </a:solidFill>
            </a:endParaRPr>
          </a:p>
        </p:txBody>
      </p:sp>
      <p:sp>
        <p:nvSpPr>
          <p:cNvPr id="3" name="Subtitle 2"/>
          <p:cNvSpPr>
            <a:spLocks noGrp="1"/>
          </p:cNvSpPr>
          <p:nvPr>
            <p:ph type="subTitle" idx="1"/>
          </p:nvPr>
        </p:nvSpPr>
        <p:spPr/>
        <p:txBody>
          <a:bodyPr>
            <a:normAutofit lnSpcReduction="10000"/>
          </a:bodyPr>
          <a:lstStyle/>
          <a:p>
            <a:r>
              <a:rPr lang="en-US" dirty="0" smtClean="0"/>
              <a:t>A Tuesday-night series of learning at Holy Trinity Church</a:t>
            </a:r>
          </a:p>
          <a:p>
            <a:r>
              <a:rPr lang="en-US" dirty="0" smtClean="0"/>
              <a:t>Winter-Spring 2013</a:t>
            </a:r>
            <a:endParaRPr lang="en-US" dirty="0"/>
          </a:p>
        </p:txBody>
      </p:sp>
    </p:spTree>
    <p:extLst>
      <p:ext uri="{BB962C8B-B14F-4D97-AF65-F5344CB8AC3E}">
        <p14:creationId xmlns:p14="http://schemas.microsoft.com/office/powerpoint/2010/main" val="146125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Basic Concepts</a:t>
            </a:r>
            <a:endParaRPr lang="en-US" dirty="0"/>
          </a:p>
        </p:txBody>
      </p:sp>
      <p:sp>
        <p:nvSpPr>
          <p:cNvPr id="3" name="Content Placeholder 2"/>
          <p:cNvSpPr>
            <a:spLocks noGrp="1"/>
          </p:cNvSpPr>
          <p:nvPr>
            <p:ph idx="1"/>
          </p:nvPr>
        </p:nvSpPr>
        <p:spPr>
          <a:xfrm>
            <a:off x="457200" y="1600200"/>
            <a:ext cx="8229600" cy="4724400"/>
          </a:xfrm>
        </p:spPr>
        <p:txBody>
          <a:bodyPr>
            <a:normAutofit fontScale="92500"/>
          </a:bodyPr>
          <a:lstStyle/>
          <a:p>
            <a:pPr marL="0" indent="0">
              <a:buNone/>
            </a:pPr>
            <a:r>
              <a:rPr lang="en-US" sz="3200" dirty="0" smtClean="0">
                <a:solidFill>
                  <a:srgbClr val="FFFF00"/>
                </a:solidFill>
              </a:rPr>
              <a:t>Judeo-Christian tradition contributed:</a:t>
            </a:r>
          </a:p>
          <a:p>
            <a:r>
              <a:rPr lang="en-US" sz="3200" dirty="0" smtClean="0"/>
              <a:t>Image and likeness and restoration of the divine likeness after the fall.</a:t>
            </a:r>
          </a:p>
          <a:p>
            <a:r>
              <a:rPr lang="en-US" sz="3200" dirty="0" smtClean="0"/>
              <a:t>Filiation or adoption as a son or daughter of God.</a:t>
            </a:r>
          </a:p>
          <a:p>
            <a:r>
              <a:rPr lang="en-US" sz="3200" dirty="0" smtClean="0"/>
              <a:t>Divine-human exchange: God became human so that humans might become divine. (Incarnation)</a:t>
            </a:r>
          </a:p>
          <a:p>
            <a:r>
              <a:rPr lang="en-US" sz="3200" dirty="0" smtClean="0"/>
              <a:t>Divine-human synergy.</a:t>
            </a:r>
          </a:p>
          <a:p>
            <a:r>
              <a:rPr lang="en-US" sz="3200" dirty="0" smtClean="0"/>
              <a:t>Ecclesial and corporate aspects in the sacraments.</a:t>
            </a:r>
          </a:p>
        </p:txBody>
      </p:sp>
    </p:spTree>
    <p:extLst>
      <p:ext uri="{BB962C8B-B14F-4D97-AF65-F5344CB8AC3E}">
        <p14:creationId xmlns:p14="http://schemas.microsoft.com/office/powerpoint/2010/main" val="3852787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Schools and Teachers</a:t>
            </a:r>
            <a:endParaRPr lang="en-US" dirty="0"/>
          </a:p>
        </p:txBody>
      </p:sp>
      <p:sp>
        <p:nvSpPr>
          <p:cNvPr id="3" name="Content Placeholder 2"/>
          <p:cNvSpPr>
            <a:spLocks noGrp="1"/>
          </p:cNvSpPr>
          <p:nvPr>
            <p:ph idx="1"/>
          </p:nvPr>
        </p:nvSpPr>
        <p:spPr>
          <a:xfrm>
            <a:off x="457200" y="1600200"/>
            <a:ext cx="8229600" cy="4953000"/>
          </a:xfrm>
        </p:spPr>
        <p:txBody>
          <a:bodyPr>
            <a:noAutofit/>
          </a:bodyPr>
          <a:lstStyle/>
          <a:p>
            <a:pPr marL="0" indent="0">
              <a:buNone/>
            </a:pPr>
            <a:r>
              <a:rPr lang="en-US" sz="2800" dirty="0" smtClean="0"/>
              <a:t>Early Christians existed among pagan philosophical schools and rabbinic schools. Hence it was only natural to form their own. Many of the early Christian leaders we call “fathers” were themselves teachers or students of Christian teachers. Usually these were not separated from the local church and bishop.</a:t>
            </a:r>
          </a:p>
          <a:p>
            <a:pPr marL="0" indent="0">
              <a:buNone/>
            </a:pPr>
            <a:r>
              <a:rPr lang="en-US" sz="2800" dirty="0" smtClean="0"/>
              <a:t>Some of those who were teachers in this way: </a:t>
            </a:r>
          </a:p>
          <a:p>
            <a:r>
              <a:rPr lang="en-US" sz="2800" dirty="0" err="1" smtClean="0"/>
              <a:t>Basilides</a:t>
            </a:r>
            <a:r>
              <a:rPr lang="en-US" sz="2800" dirty="0" smtClean="0"/>
              <a:t> and </a:t>
            </a:r>
            <a:r>
              <a:rPr lang="en-US" sz="2800" dirty="0" err="1" smtClean="0"/>
              <a:t>Carpocrates</a:t>
            </a:r>
            <a:r>
              <a:rPr lang="en-US" sz="2800" dirty="0" smtClean="0"/>
              <a:t> in Alexandria, </a:t>
            </a:r>
          </a:p>
          <a:p>
            <a:r>
              <a:rPr lang="en-US" sz="2800" dirty="0" smtClean="0"/>
              <a:t>Aristides in Athens, </a:t>
            </a:r>
          </a:p>
          <a:p>
            <a:r>
              <a:rPr lang="en-US" sz="2800" dirty="0" err="1" smtClean="0"/>
              <a:t>Marcion</a:t>
            </a:r>
            <a:r>
              <a:rPr lang="en-US" sz="2800" dirty="0" smtClean="0"/>
              <a:t>, </a:t>
            </a:r>
            <a:r>
              <a:rPr lang="en-US" sz="2800" dirty="0" err="1" smtClean="0"/>
              <a:t>Valentinus</a:t>
            </a:r>
            <a:r>
              <a:rPr lang="en-US" sz="2800" dirty="0" smtClean="0"/>
              <a:t> and Justin in Rome.</a:t>
            </a:r>
          </a:p>
        </p:txBody>
      </p:sp>
    </p:spTree>
    <p:extLst>
      <p:ext uri="{BB962C8B-B14F-4D97-AF65-F5344CB8AC3E}">
        <p14:creationId xmlns:p14="http://schemas.microsoft.com/office/powerpoint/2010/main" val="29409807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Schools and Teachers</a:t>
            </a:r>
            <a:endParaRPr lang="en-US" dirty="0"/>
          </a:p>
        </p:txBody>
      </p:sp>
      <p:sp>
        <p:nvSpPr>
          <p:cNvPr id="3" name="Content Placeholder 2"/>
          <p:cNvSpPr>
            <a:spLocks noGrp="1"/>
          </p:cNvSpPr>
          <p:nvPr>
            <p:ph idx="1"/>
          </p:nvPr>
        </p:nvSpPr>
        <p:spPr>
          <a:xfrm>
            <a:off x="304800" y="1600200"/>
            <a:ext cx="8534400" cy="4724400"/>
          </a:xfrm>
        </p:spPr>
        <p:txBody>
          <a:bodyPr>
            <a:noAutofit/>
          </a:bodyPr>
          <a:lstStyle/>
          <a:p>
            <a:r>
              <a:rPr lang="en-US" sz="2800" dirty="0" smtClean="0"/>
              <a:t>Some early Christian schools focused on esoteric knowledge for the ‘true Christians’; </a:t>
            </a:r>
          </a:p>
          <a:p>
            <a:r>
              <a:rPr lang="en-US" sz="2800" dirty="0" smtClean="0"/>
              <a:t>Others followed the path of ‘Know thyself’; </a:t>
            </a:r>
          </a:p>
          <a:p>
            <a:r>
              <a:rPr lang="en-US" sz="2800" dirty="0"/>
              <a:t>O</a:t>
            </a:r>
            <a:r>
              <a:rPr lang="en-US" sz="2800" dirty="0" smtClean="0"/>
              <a:t>thers taught this world is an illusion and sought union with God outside the pattern of salvation focused on the Church and the ‘reality’ of this world.</a:t>
            </a:r>
          </a:p>
          <a:p>
            <a:pPr marL="0" indent="0">
              <a:buNone/>
            </a:pPr>
            <a:r>
              <a:rPr lang="en-US" sz="2800" dirty="0" smtClean="0"/>
              <a:t>The most successful groups that operated outside the realms of orthodoxy were the Gnostics. Their range and diversity is astonishingly wide. </a:t>
            </a:r>
            <a:r>
              <a:rPr lang="en-US" sz="2800" i="1" dirty="0" err="1" smtClean="0"/>
              <a:t>Valentinus</a:t>
            </a:r>
            <a:r>
              <a:rPr lang="en-US" sz="2800" dirty="0" smtClean="0"/>
              <a:t> (c. 100-175) was one of the most famous founders of a Gnostic school. </a:t>
            </a:r>
            <a:endParaRPr lang="en-US" sz="2800" dirty="0"/>
          </a:p>
        </p:txBody>
      </p:sp>
    </p:spTree>
    <p:extLst>
      <p:ext uri="{BB962C8B-B14F-4D97-AF65-F5344CB8AC3E}">
        <p14:creationId xmlns:p14="http://schemas.microsoft.com/office/powerpoint/2010/main" val="2857062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err="1" smtClean="0"/>
              <a:t>Valentinian</a:t>
            </a:r>
            <a:r>
              <a:rPr lang="en-US" dirty="0" smtClean="0"/>
              <a:t> teachings on deification</a:t>
            </a:r>
            <a:endParaRPr lang="en-US" dirty="0"/>
          </a:p>
        </p:txBody>
      </p:sp>
      <p:sp>
        <p:nvSpPr>
          <p:cNvPr id="3" name="Content Placeholder 2"/>
          <p:cNvSpPr>
            <a:spLocks noGrp="1"/>
          </p:cNvSpPr>
          <p:nvPr>
            <p:ph idx="1"/>
          </p:nvPr>
        </p:nvSpPr>
        <p:spPr>
          <a:xfrm>
            <a:off x="304800" y="1143000"/>
            <a:ext cx="8534400" cy="5334000"/>
          </a:xfrm>
        </p:spPr>
        <p:txBody>
          <a:bodyPr>
            <a:noAutofit/>
          </a:bodyPr>
          <a:lstStyle/>
          <a:p>
            <a:pPr marL="0" indent="0">
              <a:buNone/>
            </a:pPr>
            <a:r>
              <a:rPr lang="en-US" sz="2800" i="1" dirty="0" smtClean="0"/>
              <a:t>The Gospel of Truth</a:t>
            </a:r>
            <a:r>
              <a:rPr lang="en-US" sz="2800" dirty="0" smtClean="0"/>
              <a:t>, among the Nag </a:t>
            </a:r>
            <a:r>
              <a:rPr lang="en-US" sz="2800" dirty="0" err="1" smtClean="0"/>
              <a:t>Hammadi</a:t>
            </a:r>
            <a:r>
              <a:rPr lang="en-US" sz="2800" dirty="0" smtClean="0"/>
              <a:t> discoveries, is possibly the earliest surviving text of Christian mysticism, and may have been authored by </a:t>
            </a:r>
            <a:r>
              <a:rPr lang="en-US" sz="2800" dirty="0" err="1" smtClean="0"/>
              <a:t>Valentinus</a:t>
            </a:r>
            <a:r>
              <a:rPr lang="en-US" sz="2800" dirty="0" smtClean="0"/>
              <a:t> himself. It encourages believers to turn inwards, to find knowledge and through Christ to return to the source of being.</a:t>
            </a:r>
          </a:p>
          <a:p>
            <a:r>
              <a:rPr lang="en-US" sz="2800" dirty="0" smtClean="0"/>
              <a:t>The material world is illusory, but truth is unchangeable.</a:t>
            </a:r>
          </a:p>
          <a:p>
            <a:r>
              <a:rPr lang="en-US" sz="2800" dirty="0" smtClean="0"/>
              <a:t>Ordinary believers are subject to the soul’s forgetfulness.</a:t>
            </a:r>
          </a:p>
          <a:p>
            <a:r>
              <a:rPr lang="en-US" sz="2800" dirty="0" smtClean="0"/>
              <a:t>Solution to this ‘error’ is </a:t>
            </a:r>
            <a:r>
              <a:rPr lang="en-US" sz="2800" i="1" dirty="0" smtClean="0"/>
              <a:t>gnosis</a:t>
            </a:r>
            <a:r>
              <a:rPr lang="en-US" sz="2800" dirty="0" smtClean="0"/>
              <a:t> – understood to be personal and experiential rather than philosophical.</a:t>
            </a:r>
          </a:p>
          <a:p>
            <a:r>
              <a:rPr lang="en-US" sz="2800" dirty="0" smtClean="0"/>
              <a:t>Process of </a:t>
            </a:r>
            <a:r>
              <a:rPr lang="en-US" sz="2800" dirty="0"/>
              <a:t>pursuing </a:t>
            </a:r>
            <a:r>
              <a:rPr lang="en-US" sz="2800" dirty="0" smtClean="0"/>
              <a:t>and acquiring gnosis is a solitary path of ‘self-discovery.’</a:t>
            </a:r>
            <a:endParaRPr lang="en-US" sz="2800" dirty="0"/>
          </a:p>
        </p:txBody>
      </p:sp>
    </p:spTree>
    <p:extLst>
      <p:ext uri="{BB962C8B-B14F-4D97-AF65-F5344CB8AC3E}">
        <p14:creationId xmlns:p14="http://schemas.microsoft.com/office/powerpoint/2010/main" val="559824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err="1" smtClean="0"/>
              <a:t>Valentinian</a:t>
            </a:r>
            <a:r>
              <a:rPr lang="en-US" dirty="0" smtClean="0"/>
              <a:t> teachings on deification</a:t>
            </a:r>
            <a:endParaRPr lang="en-US" dirty="0"/>
          </a:p>
        </p:txBody>
      </p:sp>
      <p:sp>
        <p:nvSpPr>
          <p:cNvPr id="3" name="Content Placeholder 2"/>
          <p:cNvSpPr>
            <a:spLocks noGrp="1"/>
          </p:cNvSpPr>
          <p:nvPr>
            <p:ph idx="1"/>
          </p:nvPr>
        </p:nvSpPr>
        <p:spPr>
          <a:xfrm>
            <a:off x="304800" y="1143000"/>
            <a:ext cx="8534400" cy="5334000"/>
          </a:xfrm>
        </p:spPr>
        <p:txBody>
          <a:bodyPr>
            <a:noAutofit/>
          </a:bodyPr>
          <a:lstStyle/>
          <a:p>
            <a:r>
              <a:rPr lang="en-US" sz="2800" dirty="0" smtClean="0"/>
              <a:t>The believer is to stretch upwards for salvation and doing so discovers that </a:t>
            </a:r>
            <a:r>
              <a:rPr lang="en-US" sz="2800" i="1" dirty="0" smtClean="0"/>
              <a:t>gnosis </a:t>
            </a:r>
            <a:r>
              <a:rPr lang="en-US" sz="2800" dirty="0" smtClean="0"/>
              <a:t>reaches down to us.</a:t>
            </a:r>
          </a:p>
          <a:p>
            <a:r>
              <a:rPr lang="en-US" sz="2800" dirty="0" smtClean="0"/>
              <a:t>Final goal is repose in the Father; all who emanate from the Father will return to Him. [</a:t>
            </a:r>
            <a:r>
              <a:rPr lang="en-US" sz="2800" i="1" dirty="0" smtClean="0"/>
              <a:t>Emanations</a:t>
            </a:r>
            <a:r>
              <a:rPr lang="en-US" sz="2800" dirty="0" smtClean="0"/>
              <a:t> are a huge part of Gnostic teachings.]</a:t>
            </a:r>
          </a:p>
          <a:p>
            <a:r>
              <a:rPr lang="en-US" sz="2800" dirty="0" smtClean="0"/>
              <a:t>But knowledge of the Father is never absolute or total, for He always remains hidden, </a:t>
            </a:r>
            <a:r>
              <a:rPr lang="en-US" sz="2800" dirty="0" err="1" smtClean="0"/>
              <a:t>unnameable</a:t>
            </a:r>
            <a:r>
              <a:rPr lang="en-US" sz="2800" dirty="0" smtClean="0"/>
              <a:t> and indescribable. </a:t>
            </a:r>
          </a:p>
          <a:p>
            <a:pPr marL="0" indent="0">
              <a:buNone/>
            </a:pPr>
            <a:r>
              <a:rPr lang="en-US" sz="2800" dirty="0" smtClean="0"/>
              <a:t>These ideas influenced the formation of orthodox teachings either through direct borrowing or through rebuttal and rejection.</a:t>
            </a:r>
            <a:endParaRPr lang="en-US" sz="2800" dirty="0"/>
          </a:p>
        </p:txBody>
      </p:sp>
    </p:spTree>
    <p:extLst>
      <p:ext uri="{BB962C8B-B14F-4D97-AF65-F5344CB8AC3E}">
        <p14:creationId xmlns:p14="http://schemas.microsoft.com/office/powerpoint/2010/main" val="175909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Justin Martyr (c. 100-165)</a:t>
            </a:r>
            <a:endParaRPr lang="en-US" dirty="0"/>
          </a:p>
        </p:txBody>
      </p:sp>
      <p:sp>
        <p:nvSpPr>
          <p:cNvPr id="3" name="Content Placeholder 2"/>
          <p:cNvSpPr>
            <a:spLocks noGrp="1"/>
          </p:cNvSpPr>
          <p:nvPr>
            <p:ph idx="1"/>
          </p:nvPr>
        </p:nvSpPr>
        <p:spPr>
          <a:xfrm>
            <a:off x="228600" y="1371600"/>
            <a:ext cx="8686800" cy="5257800"/>
          </a:xfrm>
        </p:spPr>
        <p:txBody>
          <a:bodyPr>
            <a:noAutofit/>
          </a:bodyPr>
          <a:lstStyle/>
          <a:p>
            <a:r>
              <a:rPr lang="en-US" sz="2800" dirty="0" smtClean="0"/>
              <a:t>Founded </a:t>
            </a:r>
            <a:r>
              <a:rPr lang="en-US" sz="2800" i="1" dirty="0" err="1" smtClean="0"/>
              <a:t>didaskaleion</a:t>
            </a:r>
            <a:r>
              <a:rPr lang="en-US" sz="2800" dirty="0" smtClean="0"/>
              <a:t> in Rome. Among his disciples were </a:t>
            </a:r>
            <a:r>
              <a:rPr lang="en-US" sz="2800" dirty="0" err="1" smtClean="0"/>
              <a:t>Tatian</a:t>
            </a:r>
            <a:r>
              <a:rPr lang="en-US" sz="2800" dirty="0" smtClean="0"/>
              <a:t> and perhaps even Irenaeus.</a:t>
            </a:r>
          </a:p>
          <a:p>
            <a:r>
              <a:rPr lang="en-US" sz="2800" dirty="0" smtClean="0"/>
              <a:t>Explicated Christian faith to non-Christians, both </a:t>
            </a:r>
            <a:r>
              <a:rPr lang="en-US" sz="2800" dirty="0" err="1" smtClean="0"/>
              <a:t>Graeco</a:t>
            </a:r>
            <a:r>
              <a:rPr lang="en-US" sz="2800" dirty="0" smtClean="0"/>
              <a:t>-Roman pagans and Jews.</a:t>
            </a:r>
          </a:p>
          <a:p>
            <a:r>
              <a:rPr lang="en-US" sz="2800" dirty="0" smtClean="0"/>
              <a:t>Influenced by Greek philosophical schools – he is also referred in the Orthodox tradition as ‘Justin the Philosopher’.</a:t>
            </a:r>
          </a:p>
          <a:p>
            <a:r>
              <a:rPr lang="en-US" sz="2800" dirty="0" smtClean="0"/>
              <a:t>He understood the goal, </a:t>
            </a:r>
            <a:r>
              <a:rPr lang="en-US" sz="2800" i="1" dirty="0" err="1" smtClean="0"/>
              <a:t>telos</a:t>
            </a:r>
            <a:r>
              <a:rPr lang="en-US" sz="2800" dirty="0" smtClean="0"/>
              <a:t>, of life was to ‘see God.’ However, he doubted that philosophy by itself could achieve this.</a:t>
            </a:r>
          </a:p>
        </p:txBody>
      </p:sp>
    </p:spTree>
    <p:extLst>
      <p:ext uri="{BB962C8B-B14F-4D97-AF65-F5344CB8AC3E}">
        <p14:creationId xmlns:p14="http://schemas.microsoft.com/office/powerpoint/2010/main" val="2521948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Justin Martyr (c. 100-165)</a:t>
            </a:r>
            <a:endParaRPr lang="en-US" dirty="0"/>
          </a:p>
        </p:txBody>
      </p:sp>
      <p:sp>
        <p:nvSpPr>
          <p:cNvPr id="3" name="Content Placeholder 2"/>
          <p:cNvSpPr>
            <a:spLocks noGrp="1"/>
          </p:cNvSpPr>
          <p:nvPr>
            <p:ph idx="1"/>
          </p:nvPr>
        </p:nvSpPr>
        <p:spPr>
          <a:xfrm>
            <a:off x="228600" y="990600"/>
            <a:ext cx="8686800" cy="5638800"/>
          </a:xfrm>
        </p:spPr>
        <p:txBody>
          <a:bodyPr>
            <a:noAutofit/>
          </a:bodyPr>
          <a:lstStyle/>
          <a:p>
            <a:r>
              <a:rPr lang="en-US" sz="2800" dirty="0" smtClean="0"/>
              <a:t>Key event in his life was encounter with an old man at seashore, who asked him: “What affinity is there between us and God? </a:t>
            </a:r>
            <a:r>
              <a:rPr lang="en-US" sz="2800" dirty="0"/>
              <a:t>Is the soul divine and immortal and a part of that royal intellect [which Plato describes</a:t>
            </a:r>
            <a:r>
              <a:rPr lang="en-US" sz="2800" dirty="0" smtClean="0"/>
              <a:t>]?”</a:t>
            </a:r>
          </a:p>
          <a:p>
            <a:r>
              <a:rPr lang="en-US" sz="2800" dirty="0" smtClean="0"/>
              <a:t>No, the affinity we have with God is moral, not ontological. </a:t>
            </a:r>
            <a:r>
              <a:rPr lang="en-US" sz="2800" dirty="0"/>
              <a:t>No one will see God ‘except he who shall have lived righteously, puriﬁed by righteousness and every other virtue.’</a:t>
            </a:r>
          </a:p>
          <a:p>
            <a:r>
              <a:rPr lang="en-US" sz="2800" dirty="0"/>
              <a:t>The fullness of the </a:t>
            </a:r>
            <a:r>
              <a:rPr lang="en-US" sz="2800" i="1" dirty="0"/>
              <a:t>logos</a:t>
            </a:r>
            <a:r>
              <a:rPr lang="en-US" sz="2800" dirty="0"/>
              <a:t> is Christ, in whom people have shared in part throughout human </a:t>
            </a:r>
            <a:r>
              <a:rPr lang="en-US" sz="2800" dirty="0" smtClean="0"/>
              <a:t>history (e.g. Socrates and Heraclitus) </a:t>
            </a:r>
            <a:r>
              <a:rPr lang="en-US" sz="2800" dirty="0"/>
              <a:t>by the operation of the </a:t>
            </a:r>
            <a:r>
              <a:rPr lang="en-US" sz="2800" i="1" dirty="0"/>
              <a:t>logos </a:t>
            </a:r>
            <a:r>
              <a:rPr lang="en-US" sz="2800" i="1" dirty="0" err="1"/>
              <a:t>spermatikos</a:t>
            </a:r>
            <a:r>
              <a:rPr lang="en-US" sz="2800" dirty="0"/>
              <a:t>, the ‘sowing logos’ who </a:t>
            </a:r>
            <a:r>
              <a:rPr lang="en-US" sz="2800" dirty="0" smtClean="0"/>
              <a:t>sows the </a:t>
            </a:r>
            <a:r>
              <a:rPr lang="en-US" sz="2800" dirty="0"/>
              <a:t>‘seeds of truth.’</a:t>
            </a:r>
          </a:p>
        </p:txBody>
      </p:sp>
    </p:spTree>
    <p:extLst>
      <p:ext uri="{BB962C8B-B14F-4D97-AF65-F5344CB8AC3E}">
        <p14:creationId xmlns:p14="http://schemas.microsoft.com/office/powerpoint/2010/main" val="2640992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Justin Martyr (c. 100-165)</a:t>
            </a:r>
            <a:endParaRPr lang="en-US" dirty="0"/>
          </a:p>
        </p:txBody>
      </p:sp>
      <p:sp>
        <p:nvSpPr>
          <p:cNvPr id="3" name="Content Placeholder 2"/>
          <p:cNvSpPr>
            <a:spLocks noGrp="1"/>
          </p:cNvSpPr>
          <p:nvPr>
            <p:ph idx="1"/>
          </p:nvPr>
        </p:nvSpPr>
        <p:spPr>
          <a:xfrm>
            <a:off x="228600" y="990600"/>
            <a:ext cx="8686800" cy="5638800"/>
          </a:xfrm>
        </p:spPr>
        <p:txBody>
          <a:bodyPr>
            <a:noAutofit/>
          </a:bodyPr>
          <a:lstStyle/>
          <a:p>
            <a:r>
              <a:rPr lang="en-US" sz="2800" dirty="0" smtClean="0"/>
              <a:t>The </a:t>
            </a:r>
            <a:r>
              <a:rPr lang="en-US" sz="2800" dirty="0"/>
              <a:t>full possession of the divine logos can only take place through the personal knowledge of the incarnate logos that comes by grace, especially via baptism and the Eucharist.</a:t>
            </a:r>
          </a:p>
          <a:p>
            <a:r>
              <a:rPr lang="en-US" sz="2800" dirty="0"/>
              <a:t>Knowledge of God </a:t>
            </a:r>
            <a:r>
              <a:rPr lang="en-US" sz="2800" dirty="0" smtClean="0"/>
              <a:t>not </a:t>
            </a:r>
            <a:r>
              <a:rPr lang="en-US" sz="2800" dirty="0"/>
              <a:t>an external knowledge. It is an intimate, personal knowledge that comes from living the life of Christ </a:t>
            </a:r>
            <a:r>
              <a:rPr lang="en-US" sz="2800" dirty="0" smtClean="0"/>
              <a:t>and participating </a:t>
            </a:r>
            <a:r>
              <a:rPr lang="en-US" sz="2800" dirty="0"/>
              <a:t>in it. Initiated by the new birth and illumination of baptism, this knowledge needs to be nurtured by the Eucharist. For the Eucharist is not received as common bread and wine; it is Christ’s ﬂesh and blood, nourishing our own ﬂesh and blood ‘by a transformation</a:t>
            </a:r>
            <a:r>
              <a:rPr lang="en-US" sz="2800" dirty="0" smtClean="0"/>
              <a:t>.’</a:t>
            </a:r>
            <a:endParaRPr lang="en-US" sz="2800" dirty="0"/>
          </a:p>
        </p:txBody>
      </p:sp>
    </p:spTree>
    <p:extLst>
      <p:ext uri="{BB962C8B-B14F-4D97-AF65-F5344CB8AC3E}">
        <p14:creationId xmlns:p14="http://schemas.microsoft.com/office/powerpoint/2010/main" val="144403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Justin Martyr (c. 100-165)</a:t>
            </a:r>
            <a:endParaRPr lang="en-US" dirty="0"/>
          </a:p>
        </p:txBody>
      </p:sp>
      <p:sp>
        <p:nvSpPr>
          <p:cNvPr id="3" name="Content Placeholder 2"/>
          <p:cNvSpPr>
            <a:spLocks noGrp="1"/>
          </p:cNvSpPr>
          <p:nvPr>
            <p:ph idx="1"/>
          </p:nvPr>
        </p:nvSpPr>
        <p:spPr>
          <a:xfrm>
            <a:off x="228600" y="990600"/>
            <a:ext cx="8686800" cy="5638800"/>
          </a:xfrm>
        </p:spPr>
        <p:txBody>
          <a:bodyPr>
            <a:noAutofit/>
          </a:bodyPr>
          <a:lstStyle/>
          <a:p>
            <a:r>
              <a:rPr lang="en-US" sz="2800" dirty="0" smtClean="0"/>
              <a:t>In Psalm 82:6</a:t>
            </a:r>
            <a:r>
              <a:rPr lang="en-US" sz="2800" dirty="0"/>
              <a:t>, ‘I said, you are gods, and all of you sons of the Most </a:t>
            </a:r>
            <a:r>
              <a:rPr lang="en-US" sz="2800" dirty="0" smtClean="0"/>
              <a:t>High,’ the </a:t>
            </a:r>
            <a:r>
              <a:rPr lang="en-US" sz="2800" dirty="0"/>
              <a:t>words which follow, ‘You shall die like men, and you shall fall like one of the </a:t>
            </a:r>
            <a:r>
              <a:rPr lang="en-US" sz="2800" dirty="0" smtClean="0"/>
              <a:t>princes,’ </a:t>
            </a:r>
            <a:r>
              <a:rPr lang="en-US" sz="2800" dirty="0"/>
              <a:t>were addressed originally to Adam and Eve, who had once been immortal but after their transgression had become subject to death and had fallen ‘like one of the princes,’ namely, Satan</a:t>
            </a:r>
            <a:r>
              <a:rPr lang="en-US" sz="2800" dirty="0" smtClean="0"/>
              <a:t>.</a:t>
            </a:r>
            <a:endParaRPr lang="en-US" sz="2800" dirty="0"/>
          </a:p>
          <a:p>
            <a:r>
              <a:rPr lang="en-US" sz="2800" dirty="0"/>
              <a:t>The destiny which was intended for Adam and Eve is attainable by Christians because they have become children of God through obedience to the commandments of Christ. Justin Martyr turned Judaism’s obedience to the Torah into obedience to the commandments of Christ</a:t>
            </a:r>
            <a:r>
              <a:rPr lang="en-US" sz="2800" dirty="0" smtClean="0"/>
              <a:t>.</a:t>
            </a:r>
            <a:endParaRPr lang="en-US" sz="2800" dirty="0"/>
          </a:p>
        </p:txBody>
      </p:sp>
    </p:spTree>
    <p:extLst>
      <p:ext uri="{BB962C8B-B14F-4D97-AF65-F5344CB8AC3E}">
        <p14:creationId xmlns:p14="http://schemas.microsoft.com/office/powerpoint/2010/main" val="1818653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172200"/>
          </a:xfrm>
        </p:spPr>
        <p:txBody>
          <a:bodyPr>
            <a:noAutofit/>
          </a:bodyPr>
          <a:lstStyle/>
          <a:p>
            <a:r>
              <a:rPr lang="en-US" sz="2700" i="1" dirty="0"/>
              <a:t>Epistle to </a:t>
            </a:r>
            <a:r>
              <a:rPr lang="en-US" sz="2700" i="1" dirty="0" err="1"/>
              <a:t>Diognetus</a:t>
            </a:r>
            <a:r>
              <a:rPr lang="en-US" sz="2700" dirty="0"/>
              <a:t> urges the imitation of God through knowledge and love of the Father. </a:t>
            </a:r>
            <a:r>
              <a:rPr lang="en-US" sz="2700" dirty="0" smtClean="0"/>
              <a:t>The </a:t>
            </a:r>
            <a:r>
              <a:rPr lang="en-US" sz="2700" dirty="0"/>
              <a:t>imitation of God does not lie in the acquisition of power or wealth. We must show love to the weak and the needy: ‘whoever takes on himself the burden of his neighbor, whoever supplies to the needy what he has received himself from God becomes a god to those who receive from him; such a man is an imitator of God.’  This combines the Christian virtue of almsgiving with the </a:t>
            </a:r>
            <a:r>
              <a:rPr lang="en-US" sz="2700" dirty="0" smtClean="0"/>
              <a:t>Hellenistic </a:t>
            </a:r>
            <a:r>
              <a:rPr lang="en-US" sz="2700" dirty="0"/>
              <a:t>view that a man is </a:t>
            </a:r>
            <a:r>
              <a:rPr lang="en-US" sz="2700" dirty="0" smtClean="0"/>
              <a:t>a </a:t>
            </a:r>
            <a:r>
              <a:rPr lang="en-US" sz="2700" dirty="0"/>
              <a:t>god to his </a:t>
            </a:r>
            <a:r>
              <a:rPr lang="en-US" sz="2700" dirty="0" smtClean="0"/>
              <a:t>beneﬁciaries, by analogy.</a:t>
            </a:r>
            <a:endParaRPr lang="en-US" sz="2700" dirty="0"/>
          </a:p>
          <a:p>
            <a:r>
              <a:rPr lang="en-US" sz="2700" i="1" dirty="0"/>
              <a:t>Discourse to the </a:t>
            </a:r>
            <a:r>
              <a:rPr lang="en-US" sz="2700" i="1" dirty="0" smtClean="0"/>
              <a:t>Greeks</a:t>
            </a:r>
            <a:r>
              <a:rPr lang="en-US" sz="2700" dirty="0" smtClean="0"/>
              <a:t> </a:t>
            </a:r>
            <a:r>
              <a:rPr lang="en-US" sz="2700" dirty="0"/>
              <a:t>urges the Greeks to </a:t>
            </a:r>
            <a:r>
              <a:rPr lang="en-US" sz="2700" dirty="0" smtClean="0"/>
              <a:t>be </a:t>
            </a:r>
            <a:r>
              <a:rPr lang="en-US" sz="2700" dirty="0"/>
              <a:t>instructed by the divine </a:t>
            </a:r>
            <a:r>
              <a:rPr lang="en-US" sz="2700" dirty="0" smtClean="0"/>
              <a:t>Logos. The Logos, </a:t>
            </a:r>
            <a:r>
              <a:rPr lang="en-US" sz="2700" dirty="0"/>
              <a:t>‘but by educating them makes mortals immortal, mere human beings gods, and transfers them to realms whose bounds are beyond Olympus</a:t>
            </a:r>
            <a:r>
              <a:rPr lang="en-US" sz="2700" dirty="0" smtClean="0"/>
              <a:t>.’</a:t>
            </a:r>
            <a:endParaRPr lang="en-US" sz="2700" dirty="0"/>
          </a:p>
        </p:txBody>
      </p:sp>
    </p:spTree>
    <p:extLst>
      <p:ext uri="{BB962C8B-B14F-4D97-AF65-F5344CB8AC3E}">
        <p14:creationId xmlns:p14="http://schemas.microsoft.com/office/powerpoint/2010/main" val="238767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Basic Questions</a:t>
            </a:r>
            <a:endParaRPr lang="en-US" dirty="0"/>
          </a:p>
        </p:txBody>
      </p:sp>
      <p:sp>
        <p:nvSpPr>
          <p:cNvPr id="3" name="Content Placeholder 2"/>
          <p:cNvSpPr>
            <a:spLocks noGrp="1"/>
          </p:cNvSpPr>
          <p:nvPr>
            <p:ph idx="1"/>
          </p:nvPr>
        </p:nvSpPr>
        <p:spPr/>
        <p:txBody>
          <a:bodyPr>
            <a:normAutofit/>
          </a:bodyPr>
          <a:lstStyle/>
          <a:p>
            <a:r>
              <a:rPr lang="en-US" sz="2800" dirty="0" smtClean="0"/>
              <a:t>Is </a:t>
            </a:r>
            <a:r>
              <a:rPr lang="en-US" sz="2800" i="1" dirty="0" err="1" smtClean="0"/>
              <a:t>theosis</a:t>
            </a:r>
            <a:r>
              <a:rPr lang="en-US" sz="2800" dirty="0" smtClean="0"/>
              <a:t> a pagan or a Christian concept?</a:t>
            </a:r>
          </a:p>
          <a:p>
            <a:r>
              <a:rPr lang="en-US" sz="2800" dirty="0" smtClean="0"/>
              <a:t>Is it found in the Old and New Testaments of the Christian Bible?</a:t>
            </a:r>
            <a:endParaRPr lang="en-US" sz="2800" dirty="0"/>
          </a:p>
          <a:p>
            <a:r>
              <a:rPr lang="en-US" sz="2800" dirty="0" smtClean="0"/>
              <a:t>How did the Fathers of the Church develop this doctrine?</a:t>
            </a:r>
          </a:p>
          <a:p>
            <a:r>
              <a:rPr lang="en-US" sz="2800" dirty="0" smtClean="0"/>
              <a:t>How does the doctrine manifest itself in the church’s worship and expressions of faith?</a:t>
            </a:r>
          </a:p>
          <a:p>
            <a:r>
              <a:rPr lang="en-US" sz="2800" dirty="0" smtClean="0"/>
              <a:t>How does one attain to </a:t>
            </a:r>
            <a:r>
              <a:rPr lang="en-US" sz="2800" dirty="0" err="1" smtClean="0"/>
              <a:t>theosis</a:t>
            </a:r>
            <a:r>
              <a:rPr lang="en-US" sz="2800" dirty="0" smtClean="0"/>
              <a:t>/deification?</a:t>
            </a:r>
          </a:p>
          <a:p>
            <a:r>
              <a:rPr lang="en-US" sz="2800" dirty="0" smtClean="0"/>
              <a:t>What does it mean for us today?</a:t>
            </a:r>
            <a:endParaRPr lang="en-US" sz="2800" dirty="0"/>
          </a:p>
        </p:txBody>
      </p:sp>
    </p:spTree>
    <p:extLst>
      <p:ext uri="{BB962C8B-B14F-4D97-AF65-F5344CB8AC3E}">
        <p14:creationId xmlns:p14="http://schemas.microsoft.com/office/powerpoint/2010/main" val="17703844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err="1" smtClean="0"/>
              <a:t>Tatian</a:t>
            </a:r>
            <a:r>
              <a:rPr lang="en-US" dirty="0" smtClean="0"/>
              <a:t> (c. 120-180)</a:t>
            </a:r>
            <a:endParaRPr lang="en-US" dirty="0"/>
          </a:p>
        </p:txBody>
      </p:sp>
      <p:sp>
        <p:nvSpPr>
          <p:cNvPr id="3" name="Content Placeholder 2"/>
          <p:cNvSpPr>
            <a:spLocks noGrp="1"/>
          </p:cNvSpPr>
          <p:nvPr>
            <p:ph idx="1"/>
          </p:nvPr>
        </p:nvSpPr>
        <p:spPr>
          <a:xfrm>
            <a:off x="228600" y="990600"/>
            <a:ext cx="8686800" cy="5638800"/>
          </a:xfrm>
        </p:spPr>
        <p:txBody>
          <a:bodyPr>
            <a:noAutofit/>
          </a:bodyPr>
          <a:lstStyle/>
          <a:p>
            <a:pPr marL="0" indent="0">
              <a:buNone/>
            </a:pPr>
            <a:r>
              <a:rPr lang="en-US" sz="2800" dirty="0"/>
              <a:t>He </a:t>
            </a:r>
            <a:r>
              <a:rPr lang="en-US" sz="2800" dirty="0" smtClean="0"/>
              <a:t>rejects </a:t>
            </a:r>
            <a:r>
              <a:rPr lang="en-US" sz="2800" dirty="0"/>
              <a:t>the Greek deﬁnition of man as ‘a rational animal capable of receiving nous and knowledge’ and proposes that man is a being made in the image and likeness of God ‘who has advanced far beyond his humanity towards God himself.’ This advance is not achieved through shedding the body and the lower part of the soul as in Hellenism, but through the spiritualization of both body and soul. The human person is constituted of a body, a material spirit (the soul), and a spiritual spirit (the </a:t>
            </a:r>
            <a:r>
              <a:rPr lang="en-US" sz="2800" i="1" dirty="0" err="1"/>
              <a:t>pneuma</a:t>
            </a:r>
            <a:r>
              <a:rPr lang="en-US" sz="2800" dirty="0"/>
              <a:t>), which alone is made in the image and likeness of God. </a:t>
            </a:r>
            <a:r>
              <a:rPr lang="en-US" sz="2800" dirty="0" smtClean="0"/>
              <a:t>The </a:t>
            </a:r>
            <a:r>
              <a:rPr lang="en-US" sz="2800" dirty="0"/>
              <a:t>ﬁrst human beings were endowed with both a material and a spiritual </a:t>
            </a:r>
            <a:r>
              <a:rPr lang="en-US" sz="2800" dirty="0" err="1"/>
              <a:t>pneuma</a:t>
            </a:r>
            <a:r>
              <a:rPr lang="en-US" sz="2800" dirty="0"/>
              <a:t> and therefore enjoyed immortality</a:t>
            </a:r>
            <a:r>
              <a:rPr lang="en-US" sz="2800" dirty="0" smtClean="0"/>
              <a:t>.</a:t>
            </a:r>
            <a:endParaRPr lang="en-US" sz="2800" dirty="0"/>
          </a:p>
        </p:txBody>
      </p:sp>
    </p:spTree>
    <p:extLst>
      <p:ext uri="{BB962C8B-B14F-4D97-AF65-F5344CB8AC3E}">
        <p14:creationId xmlns:p14="http://schemas.microsoft.com/office/powerpoint/2010/main" val="2189544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err="1" smtClean="0"/>
              <a:t>Tatian</a:t>
            </a:r>
            <a:r>
              <a:rPr lang="en-US" dirty="0" smtClean="0"/>
              <a:t> (c. 120-180)</a:t>
            </a:r>
            <a:endParaRPr lang="en-US" dirty="0"/>
          </a:p>
        </p:txBody>
      </p:sp>
      <p:sp>
        <p:nvSpPr>
          <p:cNvPr id="3" name="Content Placeholder 2"/>
          <p:cNvSpPr>
            <a:spLocks noGrp="1"/>
          </p:cNvSpPr>
          <p:nvPr>
            <p:ph idx="1"/>
          </p:nvPr>
        </p:nvSpPr>
        <p:spPr>
          <a:xfrm>
            <a:off x="228600" y="990600"/>
            <a:ext cx="8686800" cy="5638800"/>
          </a:xfrm>
        </p:spPr>
        <p:txBody>
          <a:bodyPr>
            <a:noAutofit/>
          </a:bodyPr>
          <a:lstStyle/>
          <a:p>
            <a:r>
              <a:rPr lang="en-US" sz="2800" dirty="0"/>
              <a:t>The way of return entails the recovery of immortality through union with the Holy Spirit. When we bring the soul into </a:t>
            </a:r>
            <a:r>
              <a:rPr lang="en-US" sz="2800" dirty="0" smtClean="0"/>
              <a:t>union with </a:t>
            </a:r>
            <a:r>
              <a:rPr lang="en-US" sz="2800" dirty="0"/>
              <a:t>the spirit, we ‘can obtain the heavenly garment of mortality, which is </a:t>
            </a:r>
            <a:r>
              <a:rPr lang="en-US" sz="2800" dirty="0" smtClean="0"/>
              <a:t>immortality.’ </a:t>
            </a:r>
            <a:r>
              <a:rPr lang="en-US" sz="2800" dirty="0"/>
              <a:t>It is this which enables man to advance ‘far beyond his humanity to God himself.’ Fallen angels are ‘robbers of the divine’ because they have seized divinity for themselves. But human beings transcend their humanity because they receive as a gift from God a participation in the immortality that belongs properly to him alone</a:t>
            </a:r>
            <a:r>
              <a:rPr lang="en-US" sz="2800" dirty="0" smtClean="0"/>
              <a:t>.</a:t>
            </a:r>
          </a:p>
          <a:p>
            <a:r>
              <a:rPr lang="en-US" sz="2800" dirty="0" smtClean="0"/>
              <a:t>The </a:t>
            </a:r>
            <a:r>
              <a:rPr lang="en-US" sz="2800" dirty="0"/>
              <a:t>greatest </a:t>
            </a:r>
            <a:r>
              <a:rPr lang="en-US" sz="2800" dirty="0" smtClean="0"/>
              <a:t>obstacle to this return is </a:t>
            </a:r>
            <a:r>
              <a:rPr lang="en-US" sz="2800" dirty="0"/>
              <a:t>the </a:t>
            </a:r>
            <a:r>
              <a:rPr lang="en-US" sz="2800" dirty="0" smtClean="0"/>
              <a:t>sexual act, and </a:t>
            </a:r>
            <a:r>
              <a:rPr lang="en-US" sz="2800" dirty="0"/>
              <a:t>the eating of meat and the drinking of </a:t>
            </a:r>
            <a:r>
              <a:rPr lang="en-US" sz="2800" dirty="0" smtClean="0"/>
              <a:t>wine!</a:t>
            </a:r>
            <a:endParaRPr lang="en-US" sz="2800" dirty="0"/>
          </a:p>
          <a:p>
            <a:pPr marL="0" indent="0">
              <a:buNone/>
            </a:pPr>
            <a:endParaRPr lang="en-US" sz="2800" dirty="0"/>
          </a:p>
        </p:txBody>
      </p:sp>
    </p:spTree>
    <p:extLst>
      <p:ext uri="{BB962C8B-B14F-4D97-AF65-F5344CB8AC3E}">
        <p14:creationId xmlns:p14="http://schemas.microsoft.com/office/powerpoint/2010/main" val="2839754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out)">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out)">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err="1" smtClean="0"/>
              <a:t>Theophilus</a:t>
            </a:r>
            <a:r>
              <a:rPr lang="en-US" dirty="0" smtClean="0"/>
              <a:t> of Antioch (2</a:t>
            </a:r>
            <a:r>
              <a:rPr lang="en-US" baseline="30000" dirty="0" smtClean="0"/>
              <a:t>nd</a:t>
            </a:r>
            <a:r>
              <a:rPr lang="en-US" dirty="0" smtClean="0"/>
              <a:t> century)</a:t>
            </a:r>
            <a:endParaRPr lang="en-US" dirty="0"/>
          </a:p>
        </p:txBody>
      </p:sp>
      <p:sp>
        <p:nvSpPr>
          <p:cNvPr id="3" name="Content Placeholder 2"/>
          <p:cNvSpPr>
            <a:spLocks noGrp="1"/>
          </p:cNvSpPr>
          <p:nvPr>
            <p:ph idx="1"/>
          </p:nvPr>
        </p:nvSpPr>
        <p:spPr>
          <a:xfrm>
            <a:off x="228600" y="990600"/>
            <a:ext cx="8686800" cy="5638800"/>
          </a:xfrm>
        </p:spPr>
        <p:txBody>
          <a:bodyPr>
            <a:noAutofit/>
          </a:bodyPr>
          <a:lstStyle/>
          <a:p>
            <a:pPr marL="0" indent="0">
              <a:buNone/>
            </a:pPr>
            <a:r>
              <a:rPr lang="en-US" sz="2800" dirty="0"/>
              <a:t>Man was not created immortal, as most people thought. After creating him, God transferred him from the earth out of which he was made to a paradise between heaven and earth, ‘giving him an opportunity for progress so that by growing and becoming mature, and furthermore having been declared a god, he might also ascend into heaven (for man was created in an intermediate state, neither entirely mortal nor entirely immortal, but capable of either </a:t>
            </a:r>
            <a:r>
              <a:rPr lang="en-US" sz="2800" dirty="0" smtClean="0"/>
              <a:t>state).’ </a:t>
            </a:r>
            <a:r>
              <a:rPr lang="en-US" sz="2800" dirty="0"/>
              <a:t>By keeping God’s commandments, ‘he would win immortality as a reward from him and become a god’; by disobeying God, ‘he would be responsible for his own death</a:t>
            </a:r>
            <a:r>
              <a:rPr lang="en-US" sz="2800" dirty="0" smtClean="0"/>
              <a:t>.</a:t>
            </a:r>
            <a:endParaRPr lang="en-US" sz="2800" dirty="0"/>
          </a:p>
        </p:txBody>
      </p:sp>
    </p:spTree>
    <p:extLst>
      <p:ext uri="{BB962C8B-B14F-4D97-AF65-F5344CB8AC3E}">
        <p14:creationId xmlns:p14="http://schemas.microsoft.com/office/powerpoint/2010/main" val="300011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out)">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Irenaeus of Lyons (c. 115-202)</a:t>
            </a:r>
            <a:endParaRPr lang="en-US" dirty="0"/>
          </a:p>
        </p:txBody>
      </p:sp>
      <p:sp>
        <p:nvSpPr>
          <p:cNvPr id="3" name="Content Placeholder 2"/>
          <p:cNvSpPr>
            <a:spLocks noGrp="1"/>
          </p:cNvSpPr>
          <p:nvPr>
            <p:ph idx="1"/>
          </p:nvPr>
        </p:nvSpPr>
        <p:spPr>
          <a:xfrm>
            <a:off x="228600" y="990600"/>
            <a:ext cx="8686800" cy="5638800"/>
          </a:xfrm>
        </p:spPr>
        <p:txBody>
          <a:bodyPr>
            <a:noAutofit/>
          </a:bodyPr>
          <a:lstStyle/>
          <a:p>
            <a:r>
              <a:rPr lang="en-US" sz="2800" dirty="0"/>
              <a:t>His purpose was to demonstrate the possibility of attainment of incorruption by all Christians, not just a spiritual elite. If the rank and ﬁle of the Church can attain immortality and become ‘gods’, it is by virtue of the Incarnation and the sacraments of baptism and the Eucharist</a:t>
            </a:r>
            <a:r>
              <a:rPr lang="en-US" sz="2800" dirty="0" smtClean="0"/>
              <a:t>. His polemic was primarily against Gnostics.</a:t>
            </a:r>
          </a:p>
          <a:p>
            <a:r>
              <a:rPr lang="en-US" sz="2800" dirty="0" smtClean="0"/>
              <a:t>Psalm 82 refers to those who fail to honor the incarnation of the Word and thus “deprive humans of the ascent to God.”</a:t>
            </a:r>
          </a:p>
          <a:p>
            <a:r>
              <a:rPr lang="en-US" sz="2800" dirty="0" smtClean="0"/>
              <a:t>We can only attain immortality and incorruption if God first unites himself to the human race through the incarnation of the Logos.</a:t>
            </a:r>
            <a:endParaRPr lang="en-US" sz="2800" dirty="0"/>
          </a:p>
        </p:txBody>
      </p:sp>
    </p:spTree>
    <p:extLst>
      <p:ext uri="{BB962C8B-B14F-4D97-AF65-F5344CB8AC3E}">
        <p14:creationId xmlns:p14="http://schemas.microsoft.com/office/powerpoint/2010/main" val="1488200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Irenaeus of Lyons (c. 115-202)</a:t>
            </a:r>
            <a:endParaRPr lang="en-US" dirty="0"/>
          </a:p>
        </p:txBody>
      </p:sp>
      <p:sp>
        <p:nvSpPr>
          <p:cNvPr id="3" name="Content Placeholder 2"/>
          <p:cNvSpPr>
            <a:spLocks noGrp="1"/>
          </p:cNvSpPr>
          <p:nvPr>
            <p:ph idx="1"/>
          </p:nvPr>
        </p:nvSpPr>
        <p:spPr>
          <a:xfrm>
            <a:off x="228600" y="990600"/>
            <a:ext cx="8686800" cy="5638800"/>
          </a:xfrm>
        </p:spPr>
        <p:txBody>
          <a:bodyPr>
            <a:noAutofit/>
          </a:bodyPr>
          <a:lstStyle/>
          <a:p>
            <a:r>
              <a:rPr lang="en-US" sz="2800" dirty="0"/>
              <a:t>Irenaeus makes a distinction between image and likeness. The image of the as yet invisible Son was manifested in Adam’s body; the likeness was communicated by the Spirit and was manifested in Adam’s participation in the Son’s divine life and freedom.</a:t>
            </a:r>
          </a:p>
          <a:p>
            <a:r>
              <a:rPr lang="en-US" sz="2800" dirty="0" smtClean="0"/>
              <a:t>Man </a:t>
            </a:r>
            <a:r>
              <a:rPr lang="en-US" sz="2800" dirty="0"/>
              <a:t>was created free with a good will and the power of choice. Man exercises his freedom in willingly submitting to the will of God. It is this free choice of the good which maintains his likeness to God. Through obedience he possesses life and the freedom of a son; through disobedience he loses these and is reduced to slavery and death.</a:t>
            </a:r>
          </a:p>
        </p:txBody>
      </p:sp>
    </p:spTree>
    <p:extLst>
      <p:ext uri="{BB962C8B-B14F-4D97-AF65-F5344CB8AC3E}">
        <p14:creationId xmlns:p14="http://schemas.microsoft.com/office/powerpoint/2010/main" val="320386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Irenaeus of Lyons (c. 115-202)</a:t>
            </a:r>
            <a:endParaRPr lang="en-US" dirty="0"/>
          </a:p>
        </p:txBody>
      </p:sp>
      <p:sp>
        <p:nvSpPr>
          <p:cNvPr id="3" name="Content Placeholder 2"/>
          <p:cNvSpPr>
            <a:spLocks noGrp="1"/>
          </p:cNvSpPr>
          <p:nvPr>
            <p:ph idx="1"/>
          </p:nvPr>
        </p:nvSpPr>
        <p:spPr>
          <a:xfrm>
            <a:off x="228600" y="990600"/>
            <a:ext cx="8686800" cy="5638800"/>
          </a:xfrm>
        </p:spPr>
        <p:txBody>
          <a:bodyPr>
            <a:noAutofit/>
          </a:bodyPr>
          <a:lstStyle/>
          <a:p>
            <a:r>
              <a:rPr lang="en-US" sz="2800" dirty="0"/>
              <a:t>Against the Gnostics, Irenaeus taught that the Incarnation was a true union of God with </a:t>
            </a:r>
            <a:r>
              <a:rPr lang="en-US" sz="2800" dirty="0" smtClean="0"/>
              <a:t>man. It </a:t>
            </a:r>
            <a:r>
              <a:rPr lang="en-US" sz="2800" dirty="0"/>
              <a:t>took place </a:t>
            </a:r>
            <a:r>
              <a:rPr lang="en-US" sz="2800" dirty="0" smtClean="0"/>
              <a:t>to </a:t>
            </a:r>
            <a:r>
              <a:rPr lang="en-US" sz="2800" dirty="0"/>
              <a:t>recover what was lost in Adam and to complete </a:t>
            </a:r>
            <a:r>
              <a:rPr lang="en-US" sz="2800" dirty="0" smtClean="0"/>
              <a:t>our growth </a:t>
            </a:r>
            <a:r>
              <a:rPr lang="en-US" sz="2800" dirty="0"/>
              <a:t>to full maturity. As </a:t>
            </a:r>
            <a:r>
              <a:rPr lang="en-US" sz="2800" dirty="0" smtClean="0"/>
              <a:t>mediator</a:t>
            </a:r>
            <a:r>
              <a:rPr lang="en-US" sz="2800" dirty="0"/>
              <a:t>, Christ </a:t>
            </a:r>
            <a:r>
              <a:rPr lang="en-US" sz="2800" dirty="0" smtClean="0"/>
              <a:t>accommodates </a:t>
            </a:r>
            <a:r>
              <a:rPr lang="en-US" sz="2800" dirty="0"/>
              <a:t>God to humanity and </a:t>
            </a:r>
            <a:r>
              <a:rPr lang="en-US" sz="2800" dirty="0" smtClean="0"/>
              <a:t>enables human </a:t>
            </a:r>
            <a:r>
              <a:rPr lang="en-US" sz="2800" dirty="0"/>
              <a:t>beings to </a:t>
            </a:r>
            <a:r>
              <a:rPr lang="en-US" sz="2800" dirty="0" smtClean="0"/>
              <a:t>receive </a:t>
            </a:r>
            <a:r>
              <a:rPr lang="en-US" sz="2800" dirty="0"/>
              <a:t>God. </a:t>
            </a:r>
            <a:r>
              <a:rPr lang="en-US" sz="2800" dirty="0" smtClean="0"/>
              <a:t>‘Because </a:t>
            </a:r>
            <a:r>
              <a:rPr lang="en-US" sz="2800" dirty="0"/>
              <a:t>of his inﬁnite love he became what we are in order to make us what he is himself.’</a:t>
            </a:r>
          </a:p>
          <a:p>
            <a:r>
              <a:rPr lang="en-US" sz="2800" dirty="0"/>
              <a:t>The ‘exchange formula’ </a:t>
            </a:r>
            <a:r>
              <a:rPr lang="en-US" sz="2800" dirty="0" smtClean="0"/>
              <a:t>in </a:t>
            </a:r>
            <a:r>
              <a:rPr lang="en-US" sz="2800" dirty="0"/>
              <a:t>Paul: </a:t>
            </a:r>
            <a:r>
              <a:rPr lang="en-US" sz="2800" dirty="0" smtClean="0"/>
              <a:t>Christ ‘became </a:t>
            </a:r>
            <a:r>
              <a:rPr lang="en-US" sz="2800" dirty="0"/>
              <a:t>poor, so that by his poverty you might become rich’ (2 Cor. 8: 9). The ‘exchange’ </a:t>
            </a:r>
            <a:r>
              <a:rPr lang="en-US" sz="2800" dirty="0" smtClean="0"/>
              <a:t>is an </a:t>
            </a:r>
            <a:r>
              <a:rPr lang="en-US" sz="2800" dirty="0"/>
              <a:t>exchange of properties, not a</a:t>
            </a:r>
            <a:r>
              <a:rPr lang="en-US" sz="2800" dirty="0" smtClean="0"/>
              <a:t>n </a:t>
            </a:r>
            <a:r>
              <a:rPr lang="en-US" sz="2800" dirty="0"/>
              <a:t>identity of essence. Our adoption through baptism endows us with Christ’s immortality and incorruption.</a:t>
            </a:r>
          </a:p>
        </p:txBody>
      </p:sp>
    </p:spTree>
    <p:extLst>
      <p:ext uri="{BB962C8B-B14F-4D97-AF65-F5344CB8AC3E}">
        <p14:creationId xmlns:p14="http://schemas.microsoft.com/office/powerpoint/2010/main" val="284803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Irenaeus of Lyons (c. 115-202)</a:t>
            </a:r>
            <a:endParaRPr lang="en-US" dirty="0"/>
          </a:p>
        </p:txBody>
      </p:sp>
      <p:sp>
        <p:nvSpPr>
          <p:cNvPr id="3" name="Content Placeholder 2"/>
          <p:cNvSpPr>
            <a:spLocks noGrp="1"/>
          </p:cNvSpPr>
          <p:nvPr>
            <p:ph idx="1"/>
          </p:nvPr>
        </p:nvSpPr>
        <p:spPr>
          <a:xfrm>
            <a:off x="228600" y="990600"/>
            <a:ext cx="8686800" cy="5638800"/>
          </a:xfrm>
        </p:spPr>
        <p:txBody>
          <a:bodyPr>
            <a:noAutofit/>
          </a:bodyPr>
          <a:lstStyle/>
          <a:p>
            <a:r>
              <a:rPr lang="en-US" sz="2800" dirty="0"/>
              <a:t>There is nothing </a:t>
            </a:r>
            <a:r>
              <a:rPr lang="en-US" sz="2800" dirty="0" smtClean="0"/>
              <a:t>automatic </a:t>
            </a:r>
            <a:r>
              <a:rPr lang="en-US" sz="2800" dirty="0"/>
              <a:t>about our progress towards incorruption and immortality. It depends on our moral behavior and on our participation in the sacraments, which together attain the divine likeness, morality being linked with the freedom and the sacraments with the life of the divine likeness</a:t>
            </a:r>
            <a:r>
              <a:rPr lang="en-US" sz="2800" dirty="0" smtClean="0"/>
              <a:t>.</a:t>
            </a:r>
            <a:endParaRPr lang="en-US" sz="2800" dirty="0"/>
          </a:p>
          <a:p>
            <a:r>
              <a:rPr lang="en-US" sz="2800" dirty="0"/>
              <a:t>Adoption as sons and daughters makes human beings gods because it </a:t>
            </a:r>
            <a:r>
              <a:rPr lang="en-US" sz="2800" dirty="0" smtClean="0"/>
              <a:t>gives us </a:t>
            </a:r>
            <a:r>
              <a:rPr lang="en-US" sz="2800" dirty="0"/>
              <a:t>participation </a:t>
            </a:r>
            <a:r>
              <a:rPr lang="en-US" sz="2800" dirty="0" smtClean="0"/>
              <a:t>in the </a:t>
            </a:r>
            <a:r>
              <a:rPr lang="en-US" sz="2800" dirty="0"/>
              <a:t>source of life. The progressive nature of this </a:t>
            </a:r>
            <a:r>
              <a:rPr lang="en-US" sz="2800" dirty="0" smtClean="0"/>
              <a:t>participation: </a:t>
            </a:r>
            <a:r>
              <a:rPr lang="en-US" sz="2800" dirty="0"/>
              <a:t>people become gods at the stage of adoption, for this is when they regain the divine likeness and begin to participate in the freedom and immortality that belong to </a:t>
            </a:r>
            <a:r>
              <a:rPr lang="en-US" sz="2800" dirty="0" smtClean="0"/>
              <a:t>God.</a:t>
            </a:r>
            <a:endParaRPr lang="en-US" sz="2800" dirty="0"/>
          </a:p>
        </p:txBody>
      </p:sp>
    </p:spTree>
    <p:extLst>
      <p:ext uri="{BB962C8B-B14F-4D97-AF65-F5344CB8AC3E}">
        <p14:creationId xmlns:p14="http://schemas.microsoft.com/office/powerpoint/2010/main" val="2698584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Irenaeus of Lyons (c. 115-202)</a:t>
            </a:r>
            <a:endParaRPr lang="en-US" dirty="0"/>
          </a:p>
        </p:txBody>
      </p:sp>
      <p:sp>
        <p:nvSpPr>
          <p:cNvPr id="3" name="Content Placeholder 2"/>
          <p:cNvSpPr>
            <a:spLocks noGrp="1"/>
          </p:cNvSpPr>
          <p:nvPr>
            <p:ph idx="1"/>
          </p:nvPr>
        </p:nvSpPr>
        <p:spPr>
          <a:xfrm>
            <a:off x="228600" y="990600"/>
            <a:ext cx="8686800" cy="5638800"/>
          </a:xfrm>
        </p:spPr>
        <p:txBody>
          <a:bodyPr>
            <a:noAutofit/>
          </a:bodyPr>
          <a:lstStyle/>
          <a:p>
            <a:r>
              <a:rPr lang="en-US" sz="2800" dirty="0"/>
              <a:t>Against the Gnostics Irenaeus insists that the body, as an integral part of the human person, is capable of incorruption. The seed of incorruption is possessed here below but the full fruit is only harvested with the resurrection. At that time, </a:t>
            </a:r>
            <a:r>
              <a:rPr lang="en-US" sz="2800" dirty="0" smtClean="0"/>
              <a:t>incorruptibility </a:t>
            </a:r>
            <a:r>
              <a:rPr lang="en-US" sz="2800" dirty="0"/>
              <a:t>will penetrate the whole of the human person, body and soul.</a:t>
            </a:r>
          </a:p>
          <a:p>
            <a:r>
              <a:rPr lang="en-US" sz="2800" dirty="0" smtClean="0"/>
              <a:t>On the sacramental level, the body is nourished by the body and blood of the Lord. Just as the bread is changed spiritually by the prayers, so our bodies when they receive communion. Heavenly and earthly realities are united. Our bodies, nourished by the Eucharist, return to the ground and rise at the appointed time to resurrection.</a:t>
            </a:r>
            <a:endParaRPr lang="en-US" sz="2800" dirty="0"/>
          </a:p>
        </p:txBody>
      </p:sp>
    </p:spTree>
    <p:extLst>
      <p:ext uri="{BB962C8B-B14F-4D97-AF65-F5344CB8AC3E}">
        <p14:creationId xmlns:p14="http://schemas.microsoft.com/office/powerpoint/2010/main" val="3102648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Irenaeus</a:t>
            </a:r>
            <a:endParaRPr lang="en-US" dirty="0"/>
          </a:p>
        </p:txBody>
      </p:sp>
      <p:sp>
        <p:nvSpPr>
          <p:cNvPr id="3" name="Content Placeholder 2"/>
          <p:cNvSpPr>
            <a:spLocks noGrp="1"/>
          </p:cNvSpPr>
          <p:nvPr>
            <p:ph idx="1"/>
          </p:nvPr>
        </p:nvSpPr>
        <p:spPr/>
        <p:txBody>
          <a:bodyPr/>
          <a:lstStyle/>
          <a:p>
            <a:r>
              <a:rPr lang="en-US" dirty="0" smtClean="0"/>
              <a:t>Against the Gnostic teachings of an esoteric Christianity for elite Christians, Irenaeus proclaimed a true Christianity available to all, with foundation the Incarnation of Christ and participation in the sacraments of Baptism and the Eucharist, and confirmed by the continuity of ecclesiastical witness from the apostles onward.</a:t>
            </a:r>
          </a:p>
          <a:p>
            <a:r>
              <a:rPr lang="en-US" dirty="0" smtClean="0"/>
              <a:t>‘Exchange formula’ – by which God became human in order that the human could become divine.</a:t>
            </a:r>
          </a:p>
          <a:p>
            <a:r>
              <a:rPr lang="en-US" dirty="0" smtClean="0"/>
              <a:t>The deified body of Christ is the basis for human participation in the divine.</a:t>
            </a:r>
          </a:p>
          <a:p>
            <a:r>
              <a:rPr lang="en-US" dirty="0" smtClean="0"/>
              <a:t>Exchange of properties but not identity in substance. Believers are made ‘sons’ by adoption.</a:t>
            </a:r>
            <a:endParaRPr lang="en-US" dirty="0"/>
          </a:p>
        </p:txBody>
      </p:sp>
    </p:spTree>
    <p:extLst>
      <p:ext uri="{BB962C8B-B14F-4D97-AF65-F5344CB8AC3E}">
        <p14:creationId xmlns:p14="http://schemas.microsoft.com/office/powerpoint/2010/main" val="36162758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Hippolytus of Rome (c. 170-235)</a:t>
            </a:r>
            <a:endParaRPr lang="en-US" dirty="0"/>
          </a:p>
        </p:txBody>
      </p:sp>
      <p:sp>
        <p:nvSpPr>
          <p:cNvPr id="3" name="Content Placeholder 2"/>
          <p:cNvSpPr>
            <a:spLocks noGrp="1"/>
          </p:cNvSpPr>
          <p:nvPr>
            <p:ph idx="1"/>
          </p:nvPr>
        </p:nvSpPr>
        <p:spPr>
          <a:xfrm>
            <a:off x="228600" y="990600"/>
            <a:ext cx="8686800" cy="5638800"/>
          </a:xfrm>
        </p:spPr>
        <p:txBody>
          <a:bodyPr>
            <a:noAutofit/>
          </a:bodyPr>
          <a:lstStyle/>
          <a:p>
            <a:r>
              <a:rPr lang="en-US" sz="2800" dirty="0"/>
              <a:t>Hippolytus is remarkable for using the expression γ</a:t>
            </a:r>
            <a:r>
              <a:rPr lang="el-GR" sz="2800" dirty="0"/>
              <a:t>ί</a:t>
            </a:r>
            <a:r>
              <a:rPr lang="en-US" sz="2800" dirty="0" err="1"/>
              <a:t>γνεσθ</a:t>
            </a:r>
            <a:r>
              <a:rPr lang="en-US" sz="2800" dirty="0"/>
              <a:t>αι θε</a:t>
            </a:r>
            <a:r>
              <a:rPr lang="el-GR" sz="2800" dirty="0"/>
              <a:t>ό</a:t>
            </a:r>
            <a:r>
              <a:rPr lang="en-US" sz="2800" dirty="0"/>
              <a:t>ν without reference to Psalm 82: 6 and also for being one of the ﬁrst writers to use the term </a:t>
            </a:r>
            <a:r>
              <a:rPr lang="en-US" sz="2800" dirty="0" err="1"/>
              <a:t>θεο</a:t>
            </a:r>
            <a:r>
              <a:rPr lang="en-US" sz="2800" dirty="0"/>
              <a:t>ποιε</a:t>
            </a:r>
            <a:r>
              <a:rPr lang="el-GR" sz="2800" dirty="0"/>
              <a:t>ί</a:t>
            </a:r>
            <a:r>
              <a:rPr lang="en-US" sz="2800" dirty="0"/>
              <a:t>­ν in a Christian context. </a:t>
            </a:r>
          </a:p>
          <a:p>
            <a:r>
              <a:rPr lang="en-US" sz="2800" dirty="0"/>
              <a:t>Against the Gnostics he insists that a human being is not a failed god: ‘If God had wished to make you a god, he could have done so.’ But a human being can become a god through obedience in virtue of Christ’s renewal of mankind. </a:t>
            </a:r>
            <a:r>
              <a:rPr lang="en-US" sz="2800" dirty="0" smtClean="0"/>
              <a:t>If faithful </a:t>
            </a:r>
            <a:r>
              <a:rPr lang="en-US" sz="2800" dirty="0"/>
              <a:t>in small things, </a:t>
            </a:r>
            <a:r>
              <a:rPr lang="en-US" sz="2800" dirty="0" smtClean="0"/>
              <a:t>we are  </a:t>
            </a:r>
            <a:r>
              <a:rPr lang="en-US" sz="2800" dirty="0"/>
              <a:t>entrusted with great things. These great things are no less than the attributes of the Father, which have been granted to the Son and are promised to the believer in the life to </a:t>
            </a:r>
            <a:r>
              <a:rPr lang="en-US" sz="2800" dirty="0" smtClean="0"/>
              <a:t>come.</a:t>
            </a:r>
            <a:endParaRPr lang="en-US" sz="2800" dirty="0"/>
          </a:p>
        </p:txBody>
      </p:sp>
    </p:spTree>
    <p:extLst>
      <p:ext uri="{BB962C8B-B14F-4D97-AF65-F5344CB8AC3E}">
        <p14:creationId xmlns:p14="http://schemas.microsoft.com/office/powerpoint/2010/main" val="203046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Foundations</a:t>
            </a:r>
            <a:endParaRPr lang="en-US" dirty="0"/>
          </a:p>
        </p:txBody>
      </p:sp>
      <p:sp>
        <p:nvSpPr>
          <p:cNvPr id="3" name="Content Placeholder 2"/>
          <p:cNvSpPr>
            <a:spLocks noGrp="1"/>
          </p:cNvSpPr>
          <p:nvPr>
            <p:ph idx="1"/>
          </p:nvPr>
        </p:nvSpPr>
        <p:spPr>
          <a:xfrm>
            <a:off x="457200" y="1447800"/>
            <a:ext cx="8229600" cy="4678363"/>
          </a:xfrm>
        </p:spPr>
        <p:txBody>
          <a:bodyPr>
            <a:noAutofit/>
          </a:bodyPr>
          <a:lstStyle/>
          <a:p>
            <a:r>
              <a:rPr lang="en-US" sz="3000" dirty="0">
                <a:solidFill>
                  <a:srgbClr val="FFFF00"/>
                </a:solidFill>
              </a:rPr>
              <a:t>Genesis 1:26-27  </a:t>
            </a:r>
            <a:r>
              <a:rPr lang="en-US" sz="3000" dirty="0"/>
              <a:t>Then God said, “Let us make man </a:t>
            </a:r>
            <a:r>
              <a:rPr lang="en-US" sz="3000" i="1" dirty="0"/>
              <a:t>(’</a:t>
            </a:r>
            <a:r>
              <a:rPr lang="en-US" sz="3000" i="1" dirty="0" err="1"/>
              <a:t>adam</a:t>
            </a:r>
            <a:r>
              <a:rPr lang="en-US" sz="3000" i="1" dirty="0"/>
              <a:t>)</a:t>
            </a:r>
            <a:r>
              <a:rPr lang="en-US" sz="3000" i="1" dirty="0" smtClean="0"/>
              <a:t> </a:t>
            </a:r>
            <a:r>
              <a:rPr lang="en-US" sz="3000" dirty="0"/>
              <a:t>in our image, after our </a:t>
            </a:r>
            <a:r>
              <a:rPr lang="en-US" sz="3000" dirty="0" smtClean="0"/>
              <a:t>likeness…” </a:t>
            </a:r>
            <a:r>
              <a:rPr lang="en-US" sz="3000" dirty="0"/>
              <a:t>So God created man in his own image, in the image of God he created him; male and female he created them</a:t>
            </a:r>
            <a:r>
              <a:rPr lang="en-US" sz="3000" dirty="0" smtClean="0"/>
              <a:t>.</a:t>
            </a:r>
          </a:p>
          <a:p>
            <a:r>
              <a:rPr lang="en-US" sz="3000" dirty="0">
                <a:solidFill>
                  <a:srgbClr val="FFFF00"/>
                </a:solidFill>
              </a:rPr>
              <a:t>Genesis 3:5  </a:t>
            </a:r>
            <a:r>
              <a:rPr lang="en-US" sz="3000" dirty="0"/>
              <a:t>But the serpent said to the woman, “You will not die. </a:t>
            </a:r>
            <a:r>
              <a:rPr lang="en-US" sz="3000" dirty="0" smtClean="0"/>
              <a:t>For </a:t>
            </a:r>
            <a:r>
              <a:rPr lang="en-US" sz="3000" dirty="0"/>
              <a:t>God knows that when you eat of it your eyes will be opened, and you will be like God </a:t>
            </a:r>
            <a:r>
              <a:rPr lang="en-US" sz="3000" i="1" dirty="0" smtClean="0"/>
              <a:t>(or </a:t>
            </a:r>
            <a:r>
              <a:rPr lang="en-US" sz="3000" dirty="0" smtClean="0"/>
              <a:t>gods</a:t>
            </a:r>
            <a:r>
              <a:rPr lang="en-US" sz="3000" i="1" dirty="0" smtClean="0"/>
              <a:t>, ’</a:t>
            </a:r>
            <a:r>
              <a:rPr lang="en-US" sz="3000" i="1" dirty="0" err="1" smtClean="0"/>
              <a:t>elohim</a:t>
            </a:r>
            <a:r>
              <a:rPr lang="en-US" sz="3000" i="1" dirty="0" smtClean="0"/>
              <a:t>)</a:t>
            </a:r>
            <a:r>
              <a:rPr lang="en-US" sz="3000" dirty="0" smtClean="0"/>
              <a:t>, knowing </a:t>
            </a:r>
            <a:r>
              <a:rPr lang="en-US" sz="3000" i="1" dirty="0" smtClean="0"/>
              <a:t>(or,</a:t>
            </a:r>
            <a:r>
              <a:rPr lang="en-US" sz="3000" dirty="0" smtClean="0"/>
              <a:t> knowers of</a:t>
            </a:r>
            <a:r>
              <a:rPr lang="en-US" sz="3000" i="1" dirty="0" smtClean="0"/>
              <a:t>)</a:t>
            </a:r>
            <a:r>
              <a:rPr lang="en-US" sz="3000" dirty="0" smtClean="0"/>
              <a:t> </a:t>
            </a:r>
            <a:r>
              <a:rPr lang="en-US" sz="3000" dirty="0"/>
              <a:t>good and evil</a:t>
            </a:r>
            <a:r>
              <a:rPr lang="en-US" sz="3000" dirty="0" smtClean="0"/>
              <a:t>.”</a:t>
            </a:r>
            <a:endParaRPr lang="en-US" sz="3000" dirty="0"/>
          </a:p>
        </p:txBody>
      </p:sp>
    </p:spTree>
    <p:extLst>
      <p:ext uri="{BB962C8B-B14F-4D97-AF65-F5344CB8AC3E}">
        <p14:creationId xmlns:p14="http://schemas.microsoft.com/office/powerpoint/2010/main" val="12650754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Hippolytus of Rome (c. 170-235)</a:t>
            </a:r>
            <a:endParaRPr lang="en-US" dirty="0"/>
          </a:p>
        </p:txBody>
      </p:sp>
      <p:sp>
        <p:nvSpPr>
          <p:cNvPr id="3" name="Content Placeholder 2"/>
          <p:cNvSpPr>
            <a:spLocks noGrp="1"/>
          </p:cNvSpPr>
          <p:nvPr>
            <p:ph idx="1"/>
          </p:nvPr>
        </p:nvSpPr>
        <p:spPr>
          <a:xfrm>
            <a:off x="228600" y="990600"/>
            <a:ext cx="8686800" cy="5638800"/>
          </a:xfrm>
        </p:spPr>
        <p:txBody>
          <a:bodyPr>
            <a:noAutofit/>
          </a:bodyPr>
          <a:lstStyle/>
          <a:p>
            <a:pPr marL="0" indent="0">
              <a:buNone/>
            </a:pPr>
            <a:r>
              <a:rPr lang="en-US" sz="2800" dirty="0" smtClean="0"/>
              <a:t>“Whatever </a:t>
            </a:r>
            <a:r>
              <a:rPr lang="en-US" sz="2800" dirty="0" err="1"/>
              <a:t>su</a:t>
            </a:r>
            <a:r>
              <a:rPr lang="el-GR" sz="2800" dirty="0"/>
              <a:t>ﬀ</a:t>
            </a:r>
            <a:r>
              <a:rPr lang="en-US" sz="2800" dirty="0" err="1"/>
              <a:t>erings</a:t>
            </a:r>
            <a:r>
              <a:rPr lang="en-US" sz="2800" dirty="0"/>
              <a:t> you endured, </a:t>
            </a:r>
            <a:r>
              <a:rPr lang="en-US" sz="2800" dirty="0" smtClean="0"/>
              <a:t>these </a:t>
            </a:r>
            <a:r>
              <a:rPr lang="en-US" sz="2800" dirty="0"/>
              <a:t>he gave you because you are human, but whatever is connected with God, these God promised to bestow on you, because you have been </a:t>
            </a:r>
            <a:r>
              <a:rPr lang="en-US" sz="2800" dirty="0" err="1"/>
              <a:t>dei</a:t>
            </a:r>
            <a:r>
              <a:rPr lang="el-GR" sz="2800" dirty="0"/>
              <a:t>ﬁ</a:t>
            </a:r>
            <a:r>
              <a:rPr lang="en-US" sz="2800" dirty="0" err="1"/>
              <a:t>ed</a:t>
            </a:r>
            <a:r>
              <a:rPr lang="en-US" sz="2800" dirty="0"/>
              <a:t> and born immortal (</a:t>
            </a:r>
            <a:r>
              <a:rPr lang="el-GR" sz="2800" dirty="0"/>
              <a:t>ότι εθεοποιήθης</a:t>
            </a:r>
            <a:r>
              <a:rPr lang="en-US" sz="2800" dirty="0"/>
              <a:t>, </a:t>
            </a:r>
            <a:r>
              <a:rPr lang="el-GR" sz="2800" dirty="0"/>
              <a:t>αθάνατος γεννηθείς</a:t>
            </a:r>
            <a:r>
              <a:rPr lang="en-US" sz="2800" dirty="0"/>
              <a:t>). This is the meaning of ‘Know thyself’, to have known the God who made you. For to know yourself is concomitant with being known by him by whom you have been called. Do not be at enmity with one another, O men, nor hesitate to </a:t>
            </a:r>
            <a:r>
              <a:rPr lang="en-US" sz="2800" dirty="0" smtClean="0"/>
              <a:t>return… When </a:t>
            </a:r>
            <a:r>
              <a:rPr lang="en-US" sz="2800" dirty="0"/>
              <a:t>you have obeyed his solemn precepts, and have become a good imitator of him who is good, you will be like </a:t>
            </a:r>
            <a:r>
              <a:rPr lang="en-US" sz="2800" dirty="0" smtClean="0"/>
              <a:t>him. </a:t>
            </a:r>
            <a:r>
              <a:rPr lang="en-US" sz="2800" dirty="0"/>
              <a:t>For God is not impoverished by also making you a god to his glory</a:t>
            </a:r>
            <a:r>
              <a:rPr lang="en-US" sz="2800" dirty="0" smtClean="0"/>
              <a:t>.”</a:t>
            </a:r>
            <a:endParaRPr lang="en-US" sz="2800" dirty="0"/>
          </a:p>
        </p:txBody>
      </p:sp>
    </p:spTree>
    <p:extLst>
      <p:ext uri="{BB962C8B-B14F-4D97-AF65-F5344CB8AC3E}">
        <p14:creationId xmlns:p14="http://schemas.microsoft.com/office/powerpoint/2010/main" val="18791480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Biblical Foundations</a:t>
            </a:r>
          </a:p>
        </p:txBody>
      </p:sp>
      <p:sp>
        <p:nvSpPr>
          <p:cNvPr id="3" name="Content Placeholder 2"/>
          <p:cNvSpPr>
            <a:spLocks noGrp="1"/>
          </p:cNvSpPr>
          <p:nvPr>
            <p:ph idx="1"/>
          </p:nvPr>
        </p:nvSpPr>
        <p:spPr>
          <a:xfrm>
            <a:off x="457200" y="1524000"/>
            <a:ext cx="8229600" cy="4602163"/>
          </a:xfrm>
        </p:spPr>
        <p:txBody>
          <a:bodyPr>
            <a:noAutofit/>
          </a:bodyPr>
          <a:lstStyle/>
          <a:p>
            <a:r>
              <a:rPr lang="en-US" sz="2800" dirty="0">
                <a:solidFill>
                  <a:srgbClr val="FFFF00"/>
                </a:solidFill>
              </a:rPr>
              <a:t>Psalm 82:1, 6-7  </a:t>
            </a:r>
            <a:r>
              <a:rPr lang="en-US" sz="2800" dirty="0"/>
              <a:t>God has taken his place in the divine council; in the midst of the </a:t>
            </a:r>
            <a:r>
              <a:rPr lang="en-US" sz="2800" dirty="0" smtClean="0"/>
              <a:t>gods </a:t>
            </a:r>
            <a:r>
              <a:rPr lang="en-US" sz="2800" i="1" dirty="0" smtClean="0"/>
              <a:t>(’</a:t>
            </a:r>
            <a:r>
              <a:rPr lang="en-US" sz="2800" i="1" dirty="0" err="1" smtClean="0"/>
              <a:t>elohim</a:t>
            </a:r>
            <a:r>
              <a:rPr lang="en-US" sz="2800" i="1" dirty="0"/>
              <a:t>)</a:t>
            </a:r>
            <a:r>
              <a:rPr lang="en-US" sz="2800" dirty="0" smtClean="0"/>
              <a:t> </a:t>
            </a:r>
            <a:r>
              <a:rPr lang="en-US" sz="2800" dirty="0"/>
              <a:t>he holds judgment…  I say, “You are </a:t>
            </a:r>
            <a:r>
              <a:rPr lang="en-US" sz="2800" dirty="0" smtClean="0"/>
              <a:t>gods, sons </a:t>
            </a:r>
            <a:r>
              <a:rPr lang="en-US" sz="2800" dirty="0"/>
              <a:t>of the Most High, all of </a:t>
            </a:r>
            <a:r>
              <a:rPr lang="en-US" sz="2800" dirty="0" smtClean="0"/>
              <a:t>you; nevertheless</a:t>
            </a:r>
            <a:r>
              <a:rPr lang="en-US" sz="2800" dirty="0"/>
              <a:t>, you shall die like </a:t>
            </a:r>
            <a:r>
              <a:rPr lang="en-US" sz="2800" dirty="0" smtClean="0"/>
              <a:t>men, and fall like any prince.”</a:t>
            </a:r>
          </a:p>
          <a:p>
            <a:r>
              <a:rPr lang="en-US" sz="2800" dirty="0">
                <a:solidFill>
                  <a:srgbClr val="FFFF00"/>
                </a:solidFill>
              </a:rPr>
              <a:t>John 10:34-35  </a:t>
            </a:r>
            <a:r>
              <a:rPr lang="en-US" sz="2800" dirty="0"/>
              <a:t>Jesus answered them, “Is it not written in your law, ‘I said, you are </a:t>
            </a:r>
            <a:r>
              <a:rPr lang="en-US" sz="2800" dirty="0" smtClean="0"/>
              <a:t>gods </a:t>
            </a:r>
            <a:r>
              <a:rPr lang="en-US" sz="2800" i="1" dirty="0" smtClean="0"/>
              <a:t>(</a:t>
            </a:r>
            <a:r>
              <a:rPr lang="el-GR" sz="2800" i="1" dirty="0"/>
              <a:t>θεοί </a:t>
            </a:r>
            <a:r>
              <a:rPr lang="en-US" sz="2800" i="1" dirty="0" smtClean="0"/>
              <a:t>)</a:t>
            </a:r>
            <a:r>
              <a:rPr lang="en-US" sz="2800" dirty="0" smtClean="0"/>
              <a:t>’? If </a:t>
            </a:r>
            <a:r>
              <a:rPr lang="en-US" sz="2800" dirty="0"/>
              <a:t>he called them gods to whom the word of God </a:t>
            </a:r>
            <a:r>
              <a:rPr lang="en-US" sz="2800" dirty="0" smtClean="0"/>
              <a:t>came… </a:t>
            </a:r>
          </a:p>
          <a:p>
            <a:r>
              <a:rPr lang="en-US" sz="2800" dirty="0">
                <a:solidFill>
                  <a:srgbClr val="FFFF00"/>
                </a:solidFill>
              </a:rPr>
              <a:t>Matthew 5:48  </a:t>
            </a:r>
            <a:r>
              <a:rPr lang="en-US" sz="2800" dirty="0"/>
              <a:t>Be </a:t>
            </a:r>
            <a:r>
              <a:rPr lang="en-US" sz="2800" dirty="0" smtClean="0"/>
              <a:t>perfect </a:t>
            </a:r>
            <a:r>
              <a:rPr lang="en-US" sz="2800" i="1" dirty="0" smtClean="0"/>
              <a:t>(</a:t>
            </a:r>
            <a:r>
              <a:rPr lang="el-GR" sz="2800" i="1" dirty="0" smtClean="0"/>
              <a:t>τέλειοι</a:t>
            </a:r>
            <a:r>
              <a:rPr lang="en-US" sz="2800" i="1" dirty="0" smtClean="0"/>
              <a:t>)</a:t>
            </a:r>
            <a:r>
              <a:rPr lang="en-US" sz="2800" dirty="0" smtClean="0"/>
              <a:t>, </a:t>
            </a:r>
            <a:r>
              <a:rPr lang="en-US" sz="2800" dirty="0"/>
              <a:t>therefore, as your heavenly Father is perfect. </a:t>
            </a:r>
          </a:p>
        </p:txBody>
      </p:sp>
    </p:spTree>
    <p:extLst>
      <p:ext uri="{BB962C8B-B14F-4D97-AF65-F5344CB8AC3E}">
        <p14:creationId xmlns:p14="http://schemas.microsoft.com/office/powerpoint/2010/main" val="1756730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Biblical Foundations</a:t>
            </a:r>
          </a:p>
        </p:txBody>
      </p:sp>
      <p:sp>
        <p:nvSpPr>
          <p:cNvPr id="3" name="Content Placeholder 2"/>
          <p:cNvSpPr>
            <a:spLocks noGrp="1"/>
          </p:cNvSpPr>
          <p:nvPr>
            <p:ph idx="1"/>
          </p:nvPr>
        </p:nvSpPr>
        <p:spPr>
          <a:xfrm>
            <a:off x="457200" y="1600200"/>
            <a:ext cx="8229600" cy="4724400"/>
          </a:xfrm>
        </p:spPr>
        <p:txBody>
          <a:bodyPr>
            <a:noAutofit/>
          </a:bodyPr>
          <a:lstStyle/>
          <a:p>
            <a:r>
              <a:rPr lang="en-US" sz="2800" dirty="0">
                <a:solidFill>
                  <a:srgbClr val="FFFF00"/>
                </a:solidFill>
              </a:rPr>
              <a:t>2 Corinthians 3:18  </a:t>
            </a:r>
            <a:r>
              <a:rPr lang="en-US" sz="2800" dirty="0"/>
              <a:t>And we all, with </a:t>
            </a:r>
            <a:r>
              <a:rPr lang="en-US" sz="2800" dirty="0" smtClean="0"/>
              <a:t>uncovered face</a:t>
            </a:r>
            <a:r>
              <a:rPr lang="en-US" sz="2800" dirty="0"/>
              <a:t>, beholding the glory of the </a:t>
            </a:r>
            <a:r>
              <a:rPr lang="en-US" sz="2800" dirty="0" smtClean="0"/>
              <a:t>Lord as (though reflected) in a mirror, </a:t>
            </a:r>
            <a:r>
              <a:rPr lang="en-US" sz="2800" dirty="0"/>
              <a:t>are being </a:t>
            </a:r>
            <a:r>
              <a:rPr lang="en-US" sz="2800" dirty="0" smtClean="0"/>
              <a:t>transformed into the same image </a:t>
            </a:r>
            <a:r>
              <a:rPr lang="en-US" sz="2800" dirty="0"/>
              <a:t>from one degree of glory to </a:t>
            </a:r>
            <a:r>
              <a:rPr lang="en-US" sz="2800" dirty="0" smtClean="0"/>
              <a:t>another.</a:t>
            </a:r>
          </a:p>
          <a:p>
            <a:r>
              <a:rPr lang="en-US" sz="2800" dirty="0">
                <a:solidFill>
                  <a:srgbClr val="FFFF00"/>
                </a:solidFill>
              </a:rPr>
              <a:t>1 John 3:2-3  </a:t>
            </a:r>
            <a:r>
              <a:rPr lang="en-US" sz="2800" dirty="0"/>
              <a:t>Beloved, we are God’s children now; it does not yet appear what we shall be, but we know that when he appears we shall be like him, for we shall see him as he is. And every one who thus hopes in him purifies himself as he is pure</a:t>
            </a:r>
            <a:r>
              <a:rPr lang="en-US" sz="2800" dirty="0" smtClean="0"/>
              <a:t>.</a:t>
            </a:r>
            <a:endParaRPr lang="en-US" sz="2800" dirty="0"/>
          </a:p>
        </p:txBody>
      </p:sp>
    </p:spTree>
    <p:extLst>
      <p:ext uri="{BB962C8B-B14F-4D97-AF65-F5344CB8AC3E}">
        <p14:creationId xmlns:p14="http://schemas.microsoft.com/office/powerpoint/2010/main" val="4884602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Biblical Foundations</a:t>
            </a:r>
          </a:p>
        </p:txBody>
      </p:sp>
      <p:sp>
        <p:nvSpPr>
          <p:cNvPr id="3" name="Content Placeholder 2"/>
          <p:cNvSpPr>
            <a:spLocks noGrp="1"/>
          </p:cNvSpPr>
          <p:nvPr>
            <p:ph idx="1"/>
          </p:nvPr>
        </p:nvSpPr>
        <p:spPr>
          <a:xfrm>
            <a:off x="304800" y="1295400"/>
            <a:ext cx="8534400" cy="4830763"/>
          </a:xfrm>
        </p:spPr>
        <p:txBody>
          <a:bodyPr>
            <a:noAutofit/>
          </a:bodyPr>
          <a:lstStyle/>
          <a:p>
            <a:r>
              <a:rPr lang="en-US" sz="3200" dirty="0" smtClean="0">
                <a:solidFill>
                  <a:srgbClr val="FFFF00"/>
                </a:solidFill>
              </a:rPr>
              <a:t>2 Peter 1:3-4  </a:t>
            </a:r>
            <a:r>
              <a:rPr lang="en-US" sz="3200" dirty="0" smtClean="0"/>
              <a:t>His divine power has given us everything needed for life and godliness, through the knowledge of him who called us by his own glory and goodness. Thus he has given us, through these things, his precious and very great promises, so that through them you may escape from the corruption that is in the world because of lust, and may become participants of the divine nature (</a:t>
            </a:r>
            <a:r>
              <a:rPr lang="el-GR" sz="3200" dirty="0"/>
              <a:t>ἵνα διὰ τούτων γένησθε θείας κοινωνοὶ </a:t>
            </a:r>
            <a:r>
              <a:rPr lang="el-GR" sz="3200" dirty="0" smtClean="0"/>
              <a:t>φύσεως</a:t>
            </a:r>
            <a:r>
              <a:rPr lang="en-US" sz="3200" dirty="0" smtClean="0"/>
              <a:t>).</a:t>
            </a:r>
            <a:endParaRPr lang="el-GR" sz="3200" dirty="0"/>
          </a:p>
        </p:txBody>
      </p:sp>
    </p:spTree>
    <p:extLst>
      <p:ext uri="{BB962C8B-B14F-4D97-AF65-F5344CB8AC3E}">
        <p14:creationId xmlns:p14="http://schemas.microsoft.com/office/powerpoint/2010/main" val="19889915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p>
            <a:r>
              <a:rPr lang="en-US" dirty="0" smtClean="0"/>
              <a:t>Earliest Approaches to “</a:t>
            </a:r>
            <a:r>
              <a:rPr lang="en-US" dirty="0" err="1" smtClean="0"/>
              <a:t>Theosis</a:t>
            </a:r>
            <a:r>
              <a:rPr lang="en-US" dirty="0" smtClean="0"/>
              <a:t>”</a:t>
            </a:r>
            <a:endParaRPr lang="en-US" dirty="0"/>
          </a:p>
        </p:txBody>
      </p:sp>
      <p:sp>
        <p:nvSpPr>
          <p:cNvPr id="3" name="Content Placeholder 2"/>
          <p:cNvSpPr>
            <a:spLocks noGrp="1"/>
          </p:cNvSpPr>
          <p:nvPr>
            <p:ph idx="1"/>
          </p:nvPr>
        </p:nvSpPr>
        <p:spPr>
          <a:xfrm>
            <a:off x="609600" y="1600200"/>
            <a:ext cx="7924800" cy="4525963"/>
          </a:xfrm>
        </p:spPr>
        <p:txBody>
          <a:bodyPr>
            <a:normAutofit/>
          </a:bodyPr>
          <a:lstStyle/>
          <a:p>
            <a:pPr marL="0" indent="0">
              <a:buNone/>
            </a:pPr>
            <a:r>
              <a:rPr lang="en-US" sz="3000" dirty="0" smtClean="0">
                <a:solidFill>
                  <a:srgbClr val="FFFF00"/>
                </a:solidFill>
              </a:rPr>
              <a:t>Context of early Christian beliefs about deification:</a:t>
            </a:r>
          </a:p>
          <a:p>
            <a:r>
              <a:rPr lang="en-US" sz="3000" dirty="0" smtClean="0"/>
              <a:t>The Jewish opponents of Christianity (Justin Martyr)</a:t>
            </a:r>
          </a:p>
          <a:p>
            <a:r>
              <a:rPr lang="en-US" sz="3000" dirty="0" smtClean="0"/>
              <a:t>The </a:t>
            </a:r>
            <a:r>
              <a:rPr lang="en-US" sz="3000" dirty="0" err="1" smtClean="0"/>
              <a:t>Graeco</a:t>
            </a:r>
            <a:r>
              <a:rPr lang="en-US" sz="3000" dirty="0" smtClean="0"/>
              <a:t>-Roman pagan context (Justin, </a:t>
            </a:r>
            <a:r>
              <a:rPr lang="en-US" sz="3000" dirty="0" err="1" smtClean="0"/>
              <a:t>Tatian</a:t>
            </a:r>
            <a:r>
              <a:rPr lang="en-US" sz="3000" dirty="0"/>
              <a:t>)</a:t>
            </a:r>
            <a:endParaRPr lang="en-US" sz="3000" dirty="0" smtClean="0"/>
          </a:p>
          <a:p>
            <a:r>
              <a:rPr lang="en-US" sz="3000" dirty="0" smtClean="0"/>
              <a:t>The Gnostic challenge to church orthodoxy and hierarchy (Irenaeus of Lyons, Hippolytus of Rome)</a:t>
            </a:r>
            <a:endParaRPr lang="en-US" sz="3000" dirty="0"/>
          </a:p>
        </p:txBody>
      </p:sp>
    </p:spTree>
    <p:extLst>
      <p:ext uri="{BB962C8B-B14F-4D97-AF65-F5344CB8AC3E}">
        <p14:creationId xmlns:p14="http://schemas.microsoft.com/office/powerpoint/2010/main" val="889578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Concepts</a:t>
            </a:r>
            <a:endParaRPr lang="en-US" dirty="0"/>
          </a:p>
        </p:txBody>
      </p:sp>
      <p:sp>
        <p:nvSpPr>
          <p:cNvPr id="3" name="Content Placeholder 2"/>
          <p:cNvSpPr>
            <a:spLocks noGrp="1"/>
          </p:cNvSpPr>
          <p:nvPr>
            <p:ph idx="1"/>
          </p:nvPr>
        </p:nvSpPr>
        <p:spPr>
          <a:xfrm>
            <a:off x="1295400" y="1600200"/>
            <a:ext cx="7391400" cy="4525963"/>
          </a:xfrm>
        </p:spPr>
        <p:txBody>
          <a:bodyPr>
            <a:normAutofit/>
          </a:bodyPr>
          <a:lstStyle/>
          <a:p>
            <a:pPr marL="0" indent="0">
              <a:buNone/>
            </a:pPr>
            <a:r>
              <a:rPr lang="en-US" sz="3200" dirty="0" smtClean="0">
                <a:solidFill>
                  <a:srgbClr val="FFFF00"/>
                </a:solidFill>
              </a:rPr>
              <a:t>Pairs of Opposites:</a:t>
            </a:r>
          </a:p>
          <a:p>
            <a:r>
              <a:rPr lang="en-US" sz="3200" dirty="0" smtClean="0"/>
              <a:t>Uncreated / Created</a:t>
            </a:r>
          </a:p>
          <a:p>
            <a:r>
              <a:rPr lang="en-US" sz="3200" dirty="0" smtClean="0"/>
              <a:t>Immortal / Mortal</a:t>
            </a:r>
          </a:p>
          <a:p>
            <a:r>
              <a:rPr lang="en-US" sz="3200" dirty="0" smtClean="0"/>
              <a:t>Divine / Human</a:t>
            </a:r>
          </a:p>
          <a:p>
            <a:pPr marL="0" indent="0">
              <a:buNone/>
            </a:pPr>
            <a:r>
              <a:rPr lang="en-US" sz="3200" dirty="0" smtClean="0">
                <a:solidFill>
                  <a:srgbClr val="FFFF00"/>
                </a:solidFill>
              </a:rPr>
              <a:t>Pairs of theological concepts:</a:t>
            </a:r>
          </a:p>
          <a:p>
            <a:r>
              <a:rPr lang="en-US" sz="3200" dirty="0" smtClean="0"/>
              <a:t>Image and Likeness</a:t>
            </a:r>
          </a:p>
          <a:p>
            <a:r>
              <a:rPr lang="en-US" sz="3200" dirty="0" err="1" smtClean="0"/>
              <a:t>Ousia</a:t>
            </a:r>
            <a:r>
              <a:rPr lang="en-US" sz="3200" dirty="0" smtClean="0"/>
              <a:t> [essence] and </a:t>
            </a:r>
            <a:r>
              <a:rPr lang="en-US" sz="3200" dirty="0" err="1" smtClean="0"/>
              <a:t>Energeia</a:t>
            </a:r>
            <a:r>
              <a:rPr lang="en-US" sz="3200" dirty="0" smtClean="0"/>
              <a:t> [energy]</a:t>
            </a:r>
            <a:endParaRPr lang="en-US" sz="3200" dirty="0"/>
          </a:p>
        </p:txBody>
      </p:sp>
    </p:spTree>
    <p:extLst>
      <p:ext uri="{BB962C8B-B14F-4D97-AF65-F5344CB8AC3E}">
        <p14:creationId xmlns:p14="http://schemas.microsoft.com/office/powerpoint/2010/main" val="387016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Basic Concepts</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solidFill>
                  <a:srgbClr val="FFFF00"/>
                </a:solidFill>
              </a:rPr>
              <a:t>Greek philosophy provided three formulae:</a:t>
            </a:r>
          </a:p>
          <a:p>
            <a:r>
              <a:rPr lang="en-US" sz="3200" dirty="0" smtClean="0"/>
              <a:t>Imitation of the divine</a:t>
            </a:r>
          </a:p>
          <a:p>
            <a:r>
              <a:rPr lang="en-US" sz="3200" dirty="0" smtClean="0"/>
              <a:t>Participation in the divine</a:t>
            </a:r>
          </a:p>
          <a:p>
            <a:r>
              <a:rPr lang="en-US" sz="3200" dirty="0" smtClean="0"/>
              <a:t>Ascent of the soul to the divine</a:t>
            </a:r>
          </a:p>
          <a:p>
            <a:pPr marL="0" indent="0">
              <a:buNone/>
            </a:pPr>
            <a:r>
              <a:rPr lang="en-US" sz="3200" dirty="0" smtClean="0"/>
              <a:t>Imitation related to practice of the virtues.</a:t>
            </a:r>
          </a:p>
          <a:p>
            <a:pPr marL="0" indent="0">
              <a:buNone/>
            </a:pPr>
            <a:r>
              <a:rPr lang="en-US" sz="3200" dirty="0" smtClean="0"/>
              <a:t>Participation and ascent related to contemplation or </a:t>
            </a:r>
            <a:r>
              <a:rPr lang="en-US" sz="3200" i="1" dirty="0" err="1" smtClean="0"/>
              <a:t>theoria</a:t>
            </a:r>
            <a:r>
              <a:rPr lang="en-US" sz="3200" dirty="0" smtClean="0"/>
              <a:t> (vision), implying an encounter with divine light.</a:t>
            </a:r>
          </a:p>
        </p:txBody>
      </p:sp>
    </p:spTree>
    <p:extLst>
      <p:ext uri="{BB962C8B-B14F-4D97-AF65-F5344CB8AC3E}">
        <p14:creationId xmlns:p14="http://schemas.microsoft.com/office/powerpoint/2010/main" val="342076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1509</TotalTime>
  <Words>3087</Words>
  <Application>Microsoft Office PowerPoint</Application>
  <PresentationFormat>On-screen Show (4:3)</PresentationFormat>
  <Paragraphs>121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Thatch</vt:lpstr>
      <vt:lpstr>Theosis: The Transformation of Human Nature through Participation in the Divine Nature</vt:lpstr>
      <vt:lpstr>Some Basic Questions</vt:lpstr>
      <vt:lpstr>Biblical Foundations</vt:lpstr>
      <vt:lpstr>Biblical Foundations</vt:lpstr>
      <vt:lpstr>Biblical Foundations</vt:lpstr>
      <vt:lpstr>Biblical Foundations</vt:lpstr>
      <vt:lpstr>Earliest Approaches to “Theosis”</vt:lpstr>
      <vt:lpstr>Basic Concepts</vt:lpstr>
      <vt:lpstr>Basic Concepts</vt:lpstr>
      <vt:lpstr>Basic Concepts</vt:lpstr>
      <vt:lpstr>Schools and Teachers</vt:lpstr>
      <vt:lpstr>Schools and Teachers</vt:lpstr>
      <vt:lpstr>Valentinian teachings on deification</vt:lpstr>
      <vt:lpstr>Valentinian teachings on deification</vt:lpstr>
      <vt:lpstr>Justin Martyr (c. 100-165)</vt:lpstr>
      <vt:lpstr>Justin Martyr (c. 100-165)</vt:lpstr>
      <vt:lpstr>Justin Martyr (c. 100-165)</vt:lpstr>
      <vt:lpstr>Justin Martyr (c. 100-165)</vt:lpstr>
      <vt:lpstr>PowerPoint Presentation</vt:lpstr>
      <vt:lpstr>Tatian (c. 120-180)</vt:lpstr>
      <vt:lpstr>Tatian (c. 120-180)</vt:lpstr>
      <vt:lpstr>Theophilus of Antioch (2nd century)</vt:lpstr>
      <vt:lpstr>Irenaeus of Lyons (c. 115-202)</vt:lpstr>
      <vt:lpstr>Irenaeus of Lyons (c. 115-202)</vt:lpstr>
      <vt:lpstr>Irenaeus of Lyons (c. 115-202)</vt:lpstr>
      <vt:lpstr>Irenaeus of Lyons (c. 115-202)</vt:lpstr>
      <vt:lpstr>Irenaeus of Lyons (c. 115-202)</vt:lpstr>
      <vt:lpstr>Summary of Irenaeus</vt:lpstr>
      <vt:lpstr>Hippolytus of Rome (c. 170-235)</vt:lpstr>
      <vt:lpstr>Hippolytus of Rome (c. 170-235)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Theosis: The Transformation of Human Nature through Participation in the Divine Nature</dc:title>
  <dc:creator>Kostas</dc:creator>
  <cp:lastModifiedBy>Kostas</cp:lastModifiedBy>
  <cp:revision>81</cp:revision>
  <dcterms:created xsi:type="dcterms:W3CDTF">2013-01-26T17:36:40Z</dcterms:created>
  <dcterms:modified xsi:type="dcterms:W3CDTF">2013-04-02T21:16:15Z</dcterms:modified>
</cp:coreProperties>
</file>