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288"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761BF1B-7640-4831-A839-C117ACC601C7}" type="datetimeFigureOut">
              <a:rPr lang="en-US" smtClean="0"/>
              <a:t>4/9/2013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5DFCE4D-FC89-460D-8392-70D55731F1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1BF1B-7640-4831-A839-C117ACC601C7}" type="datetimeFigureOut">
              <a:rPr lang="en-US" smtClean="0"/>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1BF1B-7640-4831-A839-C117ACC601C7}"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BF1B-7640-4831-A839-C117ACC601C7}"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761BF1B-7640-4831-A839-C117ACC601C7}" type="datetimeFigureOut">
              <a:rPr lang="en-US" smtClean="0"/>
              <a:t>4/9/2013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DFCE4D-FC89-460D-8392-70D55731F1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sz="6000" b="1" dirty="0" err="1" smtClean="0">
                <a:solidFill>
                  <a:srgbClr val="FFFF00"/>
                </a:solidFill>
              </a:rPr>
              <a:t>Theosis</a:t>
            </a:r>
            <a:r>
              <a:rPr lang="en-US" sz="6000" b="1" dirty="0" smtClean="0">
                <a:solidFill>
                  <a:srgbClr val="FFFF00"/>
                </a:solidFill>
              </a:rPr>
              <a:t>:</a:t>
            </a:r>
            <a:r>
              <a:rPr lang="en-US" dirty="0" smtClean="0"/>
              <a:t/>
            </a:r>
            <a:br>
              <a:rPr lang="en-US" dirty="0" smtClean="0"/>
            </a:br>
            <a:r>
              <a:rPr lang="en-US" dirty="0" smtClean="0">
                <a:solidFill>
                  <a:srgbClr val="FFFF00"/>
                </a:solidFill>
              </a:rPr>
              <a:t>The Transformation of Human Nature through Participation in the Divine Nature</a:t>
            </a:r>
            <a:endParaRPr lang="en-US" dirty="0">
              <a:solidFill>
                <a:srgbClr val="FFFF00"/>
              </a:solidFill>
            </a:endParaRPr>
          </a:p>
        </p:txBody>
      </p:sp>
      <p:sp>
        <p:nvSpPr>
          <p:cNvPr id="3" name="Subtitle 2"/>
          <p:cNvSpPr>
            <a:spLocks noGrp="1"/>
          </p:cNvSpPr>
          <p:nvPr>
            <p:ph type="subTitle" idx="1"/>
          </p:nvPr>
        </p:nvSpPr>
        <p:spPr/>
        <p:txBody>
          <a:bodyPr>
            <a:normAutofit lnSpcReduction="10000"/>
          </a:bodyPr>
          <a:lstStyle/>
          <a:p>
            <a:r>
              <a:rPr lang="en-US" dirty="0" smtClean="0"/>
              <a:t>A Tuesday-night series of learning at Holy Trinity Church</a:t>
            </a:r>
          </a:p>
          <a:p>
            <a:r>
              <a:rPr lang="en-US" dirty="0" smtClean="0"/>
              <a:t>Winter-Spring 2013</a:t>
            </a:r>
            <a:endParaRPr lang="en-US" dirty="0"/>
          </a:p>
        </p:txBody>
      </p:sp>
    </p:spTree>
    <p:extLst>
      <p:ext uri="{BB962C8B-B14F-4D97-AF65-F5344CB8AC3E}">
        <p14:creationId xmlns:p14="http://schemas.microsoft.com/office/powerpoint/2010/main" val="146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304800" y="1219200"/>
            <a:ext cx="8534400" cy="5334000"/>
          </a:xfrm>
        </p:spPr>
        <p:txBody>
          <a:bodyPr>
            <a:normAutofit/>
          </a:bodyPr>
          <a:lstStyle/>
          <a:p>
            <a:r>
              <a:rPr lang="en-US" sz="2700" dirty="0"/>
              <a:t>“Plato </a:t>
            </a:r>
            <a:r>
              <a:rPr lang="en-US" sz="2700" dirty="0" smtClean="0"/>
              <a:t>rightly </a:t>
            </a:r>
            <a:r>
              <a:rPr lang="en-US" sz="2700" dirty="0"/>
              <a:t>says that he who devotes himself to the contemplation of the ideas will live as a god among men. The intellect is the place of ideas, and the intellect is God. He therefore called him who contemplates the invisible God a living god among men. </a:t>
            </a:r>
            <a:r>
              <a:rPr lang="en-US" sz="2700" dirty="0" smtClean="0"/>
              <a:t>For </a:t>
            </a:r>
            <a:r>
              <a:rPr lang="en-US" sz="2700" dirty="0"/>
              <a:t>when the soul has transcended the created world and is alone by itself and associates with the Ideas, like the ‘coryphaeus’ in the </a:t>
            </a:r>
            <a:r>
              <a:rPr lang="en-US" sz="2700" dirty="0" err="1" smtClean="0"/>
              <a:t>Theaetetus</a:t>
            </a:r>
            <a:r>
              <a:rPr lang="en-US" sz="2700" dirty="0" smtClean="0"/>
              <a:t>, it… contemplates </a:t>
            </a:r>
            <a:r>
              <a:rPr lang="en-US" sz="2700" dirty="0"/>
              <a:t>the will of God, in </a:t>
            </a:r>
            <a:r>
              <a:rPr lang="en-US" sz="2700" dirty="0" smtClean="0"/>
              <a:t>truth ‘alone wise, while the rest ﬂit like shadows.’”</a:t>
            </a:r>
          </a:p>
          <a:p>
            <a:r>
              <a:rPr lang="en-US" sz="2700" dirty="0"/>
              <a:t>If knowledge is the perfection of man as man, love is the perfection of man as god. The pure in heart will see God and love him in perfect contemplation</a:t>
            </a:r>
            <a:r>
              <a:rPr lang="en-US" sz="2700" dirty="0" smtClean="0"/>
              <a:t>.</a:t>
            </a:r>
            <a:endParaRPr lang="en-US" sz="2700" dirty="0"/>
          </a:p>
        </p:txBody>
      </p:sp>
    </p:spTree>
    <p:extLst>
      <p:ext uri="{BB962C8B-B14F-4D97-AF65-F5344CB8AC3E}">
        <p14:creationId xmlns:p14="http://schemas.microsoft.com/office/powerpoint/2010/main" val="16246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3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3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3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Clement of Alexandria</a:t>
            </a:r>
            <a:endParaRPr lang="en-US" dirty="0"/>
          </a:p>
        </p:txBody>
      </p:sp>
      <p:sp>
        <p:nvSpPr>
          <p:cNvPr id="3" name="Content Placeholder 2"/>
          <p:cNvSpPr>
            <a:spLocks noGrp="1"/>
          </p:cNvSpPr>
          <p:nvPr>
            <p:ph idx="1"/>
          </p:nvPr>
        </p:nvSpPr>
        <p:spPr>
          <a:xfrm>
            <a:off x="533400" y="1524000"/>
            <a:ext cx="8001000" cy="4876800"/>
          </a:xfrm>
        </p:spPr>
        <p:txBody>
          <a:bodyPr>
            <a:noAutofit/>
          </a:bodyPr>
          <a:lstStyle/>
          <a:p>
            <a:pPr marL="0" indent="0">
              <a:buNone/>
            </a:pPr>
            <a:r>
              <a:rPr lang="en-US" sz="2700" dirty="0"/>
              <a:t>In Justin and Irenaeus human beings are called gods only in connection with Psalm 82:6; </a:t>
            </a:r>
            <a:r>
              <a:rPr lang="en-US" sz="2700" dirty="0" smtClean="0"/>
              <a:t>they </a:t>
            </a:r>
            <a:r>
              <a:rPr lang="en-US" sz="2700" dirty="0"/>
              <a:t>become gods in principle through participatory union with Christ in baptism. Clement introduces a new element: Besides being those whom God has adopted, the gods are also those who have become like God. </a:t>
            </a:r>
            <a:r>
              <a:rPr lang="en-US" sz="2700" dirty="0" smtClean="0"/>
              <a:t>He applied Psalm </a:t>
            </a:r>
            <a:r>
              <a:rPr lang="en-US" sz="2700" dirty="0"/>
              <a:t>82: 6 </a:t>
            </a:r>
            <a:r>
              <a:rPr lang="en-US" sz="2700" dirty="0" smtClean="0"/>
              <a:t>not </a:t>
            </a:r>
            <a:r>
              <a:rPr lang="en-US" sz="2700" dirty="0"/>
              <a:t>to the baptized but to those who have risen above the passions. </a:t>
            </a:r>
            <a:r>
              <a:rPr lang="en-US" sz="2700" dirty="0" smtClean="0"/>
              <a:t>These </a:t>
            </a:r>
            <a:r>
              <a:rPr lang="en-US" sz="2700" dirty="0"/>
              <a:t>perfected Christian Gnostics are called gods for the most part without reference to Psalm 82. Their divine status is not postponed to the next life but begins here and now.</a:t>
            </a:r>
          </a:p>
        </p:txBody>
      </p:sp>
    </p:spTree>
    <p:extLst>
      <p:ext uri="{BB962C8B-B14F-4D97-AF65-F5344CB8AC3E}">
        <p14:creationId xmlns:p14="http://schemas.microsoft.com/office/powerpoint/2010/main" val="2705228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marL="0" indent="0">
              <a:buNone/>
            </a:pPr>
            <a:r>
              <a:rPr lang="en-US" sz="2700" dirty="0"/>
              <a:t>A god, then, is a person who turns to truth after hearing the Scriptures, who becomes like Christ his teacher by imitating the beauty of the Logos. He must be baptized and obedient to the Church’s teaching. But he must also be capable of striving for perfection in contemplation and the ethical life. Through the contemplation </a:t>
            </a:r>
            <a:r>
              <a:rPr lang="en-US" sz="2700" dirty="0" smtClean="0"/>
              <a:t>of the ‘ideas’, </a:t>
            </a:r>
            <a:r>
              <a:rPr lang="en-US" sz="2700" dirty="0"/>
              <a:t>he must transcend the corporeal state, so that when he has attained the highest level of contemplation he may ﬁnally be ‘enthroned with the other gods’. Through the mastery of the passions he must attain an interior unity and freedom from desire which resembles the unity and autonomy of God. </a:t>
            </a:r>
          </a:p>
        </p:txBody>
      </p:sp>
    </p:spTree>
    <p:extLst>
      <p:ext uri="{BB962C8B-B14F-4D97-AF65-F5344CB8AC3E}">
        <p14:creationId xmlns:p14="http://schemas.microsoft.com/office/powerpoint/2010/main" val="14554480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304800" y="1371600"/>
            <a:ext cx="8534400" cy="5105400"/>
          </a:xfrm>
        </p:spPr>
        <p:txBody>
          <a:bodyPr>
            <a:normAutofit/>
          </a:bodyPr>
          <a:lstStyle/>
          <a:p>
            <a:r>
              <a:rPr lang="en-US" sz="2700" dirty="0"/>
              <a:t>Christ came not so much to undo the eﬀects of the Fall as to consummate the Father’s love for humankind. </a:t>
            </a:r>
            <a:endParaRPr lang="en-US" sz="2700" dirty="0" smtClean="0"/>
          </a:p>
          <a:p>
            <a:r>
              <a:rPr lang="en-US" sz="2700" dirty="0"/>
              <a:t>Deiﬁcation is </a:t>
            </a:r>
            <a:r>
              <a:rPr lang="en-US" sz="2700" dirty="0" smtClean="0"/>
              <a:t>twofold</a:t>
            </a:r>
            <a:r>
              <a:rPr lang="en-US" sz="2700" dirty="0"/>
              <a:t>: it has an ecclesiastical aspect in so far as it is brought about by Christ, and a philosophical aspect in so far as it is the product of intellectual and moral eﬀort. </a:t>
            </a:r>
            <a:r>
              <a:rPr lang="en-US" sz="2700" dirty="0" err="1"/>
              <a:t>Clement’s</a:t>
            </a:r>
            <a:r>
              <a:rPr lang="en-US" sz="2700" dirty="0"/>
              <a:t> use of the word </a:t>
            </a:r>
            <a:r>
              <a:rPr lang="en-US" sz="2700" i="1" dirty="0" err="1"/>
              <a:t>theoi</a:t>
            </a:r>
            <a:r>
              <a:rPr lang="en-US" sz="2700" dirty="0"/>
              <a:t> reﬂects this dual approach. The gods are the baptized in whom the Logos dwells, and also those who through the practice of philosophy have mastered the passions and become like God. </a:t>
            </a:r>
          </a:p>
        </p:txBody>
      </p:sp>
    </p:spTree>
    <p:extLst>
      <p:ext uri="{BB962C8B-B14F-4D97-AF65-F5344CB8AC3E}">
        <p14:creationId xmlns:p14="http://schemas.microsoft.com/office/powerpoint/2010/main" val="137333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Origen of Alexandria (c. 185-253)</a:t>
            </a:r>
            <a:endParaRPr lang="en-US" dirty="0"/>
          </a:p>
        </p:txBody>
      </p:sp>
      <p:sp>
        <p:nvSpPr>
          <p:cNvPr id="3" name="Content Placeholder 2"/>
          <p:cNvSpPr>
            <a:spLocks noGrp="1"/>
          </p:cNvSpPr>
          <p:nvPr>
            <p:ph idx="1"/>
          </p:nvPr>
        </p:nvSpPr>
        <p:spPr>
          <a:xfrm>
            <a:off x="304800" y="1295400"/>
            <a:ext cx="8534400" cy="5181600"/>
          </a:xfrm>
        </p:spPr>
        <p:txBody>
          <a:bodyPr>
            <a:normAutofit/>
          </a:bodyPr>
          <a:lstStyle/>
          <a:p>
            <a:r>
              <a:rPr lang="en-US" sz="2700" dirty="0" smtClean="0"/>
              <a:t>Unlike Clement, Origen was not a convert from paganism. He was raised in a Christian home.</a:t>
            </a:r>
          </a:p>
          <a:p>
            <a:r>
              <a:rPr lang="en-US" sz="2700" dirty="0" smtClean="0"/>
              <a:t>His focus was on biblical exegesis rather than appeal to philosophy. </a:t>
            </a:r>
            <a:r>
              <a:rPr lang="en-US" sz="2700" dirty="0"/>
              <a:t>He was the first writer to quote 2 Peter 1:4</a:t>
            </a:r>
            <a:r>
              <a:rPr lang="en-US" sz="2700" dirty="0" smtClean="0"/>
              <a:t>.</a:t>
            </a:r>
          </a:p>
          <a:p>
            <a:r>
              <a:rPr lang="en-US" sz="2700" dirty="0" smtClean="0"/>
              <a:t>He used deification language</a:t>
            </a:r>
            <a:r>
              <a:rPr lang="el-GR" sz="2700" dirty="0" smtClean="0"/>
              <a:t> (θεοποιέω)</a:t>
            </a:r>
            <a:r>
              <a:rPr lang="en-US" sz="2700" dirty="0" smtClean="0"/>
              <a:t> as metaphor for salvation, not as philosophical terminology.</a:t>
            </a:r>
            <a:endParaRPr lang="el-GR" sz="2700" dirty="0" smtClean="0"/>
          </a:p>
          <a:p>
            <a:r>
              <a:rPr lang="en-US" sz="2700" dirty="0" smtClean="0"/>
              <a:t>“May you too be a partaker and ever increase the participation, that you may say not only, ‘We have become partakers of Christ </a:t>
            </a:r>
            <a:r>
              <a:rPr lang="en-US" sz="2700" dirty="0"/>
              <a:t>(</a:t>
            </a:r>
            <a:r>
              <a:rPr lang="el-GR" sz="2700" dirty="0"/>
              <a:t>μέτοχοι του </a:t>
            </a:r>
            <a:r>
              <a:rPr lang="el-GR" sz="2700" dirty="0" smtClean="0"/>
              <a:t>Χριστού</a:t>
            </a:r>
            <a:r>
              <a:rPr lang="en-US" sz="2700" dirty="0" smtClean="0"/>
              <a:t>),’ but also, ‘We have become partakers of God </a:t>
            </a:r>
            <a:r>
              <a:rPr lang="en-US" sz="2700" dirty="0"/>
              <a:t>(</a:t>
            </a:r>
            <a:r>
              <a:rPr lang="el-GR" sz="2700" dirty="0"/>
              <a:t>μέτοχοι του θεού</a:t>
            </a:r>
            <a:r>
              <a:rPr lang="en-US" sz="2700" dirty="0" smtClean="0"/>
              <a:t>).’” (Letter to Gregory </a:t>
            </a:r>
            <a:r>
              <a:rPr lang="en-US" sz="2700" dirty="0" err="1" smtClean="0"/>
              <a:t>Thamauturgus</a:t>
            </a:r>
            <a:r>
              <a:rPr lang="en-US" sz="2700" dirty="0" smtClean="0"/>
              <a:t>)</a:t>
            </a:r>
            <a:endParaRPr lang="en-US" sz="2700" dirty="0"/>
          </a:p>
        </p:txBody>
      </p:sp>
    </p:spTree>
    <p:extLst>
      <p:ext uri="{BB962C8B-B14F-4D97-AF65-F5344CB8AC3E}">
        <p14:creationId xmlns:p14="http://schemas.microsoft.com/office/powerpoint/2010/main" val="25721540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15962"/>
          </a:xfrm>
        </p:spPr>
        <p:txBody>
          <a:bodyPr/>
          <a:lstStyle/>
          <a:p>
            <a:r>
              <a:rPr lang="en-US" dirty="0" smtClean="0"/>
              <a:t>Origen of Alexandria</a:t>
            </a:r>
            <a:endParaRPr lang="en-US" dirty="0"/>
          </a:p>
        </p:txBody>
      </p:sp>
      <p:sp>
        <p:nvSpPr>
          <p:cNvPr id="3" name="Content Placeholder 2"/>
          <p:cNvSpPr>
            <a:spLocks noGrp="1"/>
          </p:cNvSpPr>
          <p:nvPr>
            <p:ph idx="1"/>
          </p:nvPr>
        </p:nvSpPr>
        <p:spPr>
          <a:xfrm>
            <a:off x="381000" y="1219200"/>
            <a:ext cx="8458200" cy="5257800"/>
          </a:xfrm>
        </p:spPr>
        <p:txBody>
          <a:bodyPr>
            <a:noAutofit/>
          </a:bodyPr>
          <a:lstStyle/>
          <a:p>
            <a:pPr marL="0" indent="0">
              <a:buNone/>
            </a:pPr>
            <a:r>
              <a:rPr lang="en-US" sz="2700" dirty="0" smtClean="0"/>
              <a:t>In his treatise </a:t>
            </a:r>
            <a:r>
              <a:rPr lang="en-US" sz="2700" dirty="0" smtClean="0">
                <a:solidFill>
                  <a:srgbClr val="FFFF00"/>
                </a:solidFill>
              </a:rPr>
              <a:t>On Prayer</a:t>
            </a:r>
            <a:r>
              <a:rPr lang="en-US" sz="2700" dirty="0" smtClean="0"/>
              <a:t>, </a:t>
            </a:r>
            <a:r>
              <a:rPr lang="en-US" sz="2700" dirty="0"/>
              <a:t>Origen investigates the use of the word </a:t>
            </a:r>
            <a:r>
              <a:rPr lang="el-GR" sz="2700" dirty="0" smtClean="0"/>
              <a:t>επιούσιος </a:t>
            </a:r>
            <a:r>
              <a:rPr lang="en-US" sz="2700" dirty="0" smtClean="0"/>
              <a:t>in </a:t>
            </a:r>
            <a:r>
              <a:rPr lang="en-US" sz="2700" dirty="0"/>
              <a:t>the Lord’s </a:t>
            </a:r>
            <a:r>
              <a:rPr lang="en-US" sz="2700" dirty="0" smtClean="0"/>
              <a:t>Prayer. </a:t>
            </a:r>
            <a:r>
              <a:rPr lang="en-US" sz="2700" dirty="0"/>
              <a:t>The normal English translation, ‘daily’, obscures </a:t>
            </a:r>
            <a:r>
              <a:rPr lang="en-US" sz="2700" dirty="0" smtClean="0"/>
              <a:t>its </a:t>
            </a:r>
            <a:r>
              <a:rPr lang="en-US" sz="2700" dirty="0"/>
              <a:t>meaning in Greek. Origen connects </a:t>
            </a:r>
            <a:r>
              <a:rPr lang="el-GR" sz="2700" dirty="0"/>
              <a:t>επιούσιος</a:t>
            </a:r>
            <a:r>
              <a:rPr lang="el-GR" sz="2700" dirty="0" smtClean="0"/>
              <a:t> </a:t>
            </a:r>
            <a:r>
              <a:rPr lang="en-US" sz="2700" dirty="0"/>
              <a:t>with </a:t>
            </a:r>
            <a:r>
              <a:rPr lang="el-GR" sz="2700" dirty="0" smtClean="0"/>
              <a:t>ουσία</a:t>
            </a:r>
            <a:r>
              <a:rPr lang="en-US" sz="2700" dirty="0" smtClean="0"/>
              <a:t> </a:t>
            </a:r>
            <a:r>
              <a:rPr lang="en-US" sz="2700" dirty="0"/>
              <a:t>(‘reality’ or ‘substance’) and thus understands the bread that the Father gives as ‘super-real’ or ‘</a:t>
            </a:r>
            <a:r>
              <a:rPr lang="en-US" sz="2700" dirty="0" err="1"/>
              <a:t>suprasubstantial</a:t>
            </a:r>
            <a:r>
              <a:rPr lang="en-US" sz="2700" dirty="0"/>
              <a:t>’. This spiritual bread communicates divine power to the intellect and the soul. </a:t>
            </a:r>
            <a:r>
              <a:rPr lang="en-US" sz="2700" dirty="0" smtClean="0"/>
              <a:t>He </a:t>
            </a:r>
            <a:r>
              <a:rPr lang="en-US" sz="2700" dirty="0"/>
              <a:t>who partakes of the </a:t>
            </a:r>
            <a:r>
              <a:rPr lang="el-GR" sz="2700" dirty="0"/>
              <a:t>επιούσιος</a:t>
            </a:r>
            <a:r>
              <a:rPr lang="en-US" sz="2700" dirty="0" smtClean="0"/>
              <a:t> </a:t>
            </a:r>
            <a:r>
              <a:rPr lang="en-US" sz="2700" dirty="0"/>
              <a:t>bread becomes a son of God. </a:t>
            </a:r>
            <a:r>
              <a:rPr lang="en-US" sz="2700" dirty="0" smtClean="0"/>
              <a:t>We </a:t>
            </a:r>
            <a:r>
              <a:rPr lang="en-US" sz="2700" dirty="0"/>
              <a:t>therefore ‘ought to pray that we may be deemed worthy of it, and by feeding on ‘God the Word’ who was ‘in the beginning with God’ may be deiﬁed </a:t>
            </a:r>
            <a:r>
              <a:rPr lang="en-US" sz="2700" dirty="0" smtClean="0"/>
              <a:t>(</a:t>
            </a:r>
            <a:r>
              <a:rPr lang="el-GR" sz="2700" dirty="0" smtClean="0"/>
              <a:t>και τρεφόμενοι τω εν αρχή προς θεόν θεῴ </a:t>
            </a:r>
            <a:r>
              <a:rPr lang="el-GR" sz="2700" dirty="0"/>
              <a:t>λόγῳ θεοποιηθώ</a:t>
            </a:r>
            <a:r>
              <a:rPr lang="en-US" sz="2700" dirty="0"/>
              <a:t>µ</a:t>
            </a:r>
            <a:r>
              <a:rPr lang="el-GR" sz="2700" dirty="0"/>
              <a:t>εν</a:t>
            </a:r>
            <a:r>
              <a:rPr lang="en-US" sz="2700" dirty="0" smtClean="0"/>
              <a:t>). </a:t>
            </a:r>
            <a:endParaRPr lang="en-US" sz="2700" dirty="0"/>
          </a:p>
        </p:txBody>
      </p:sp>
    </p:spTree>
    <p:extLst>
      <p:ext uri="{BB962C8B-B14F-4D97-AF65-F5344CB8AC3E}">
        <p14:creationId xmlns:p14="http://schemas.microsoft.com/office/powerpoint/2010/main" val="6831031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Origen of Alexandria</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marL="0" indent="0">
              <a:buNone/>
            </a:pPr>
            <a:r>
              <a:rPr lang="en-US" sz="2700" dirty="0" smtClean="0"/>
              <a:t>The </a:t>
            </a:r>
            <a:r>
              <a:rPr lang="en-US" sz="2700" dirty="0"/>
              <a:t>one God makes those in whom he dwells gods, the one Christ makes his adopted </a:t>
            </a:r>
            <a:r>
              <a:rPr lang="en-US" sz="2700" dirty="0" smtClean="0"/>
              <a:t>brethren </a:t>
            </a:r>
            <a:r>
              <a:rPr lang="en-US" sz="2700" dirty="0" err="1" smtClean="0"/>
              <a:t>christs</a:t>
            </a:r>
            <a:r>
              <a:rPr lang="en-US" sz="2700" dirty="0"/>
              <a:t>, and the one Holy Spirit makes the saints holy spirits. For through participation in the Holy Spirit the Christian becomes holy and spiritual. Through participation in the Son of God </a:t>
            </a:r>
            <a:r>
              <a:rPr lang="en-US" sz="2700" dirty="0" smtClean="0"/>
              <a:t>he </a:t>
            </a:r>
            <a:r>
              <a:rPr lang="en-US" sz="2700" dirty="0"/>
              <a:t>becomes a </a:t>
            </a:r>
            <a:r>
              <a:rPr lang="en-US" sz="2700" dirty="0" smtClean="0"/>
              <a:t>son </a:t>
            </a:r>
            <a:r>
              <a:rPr lang="en-US" sz="2700" dirty="0"/>
              <a:t>of God replete with wisdom, righteousness, and logos. And in this way </a:t>
            </a:r>
            <a:r>
              <a:rPr lang="en-US" sz="2700" dirty="0" smtClean="0"/>
              <a:t>he/she </a:t>
            </a:r>
            <a:r>
              <a:rPr lang="en-US" sz="2700" dirty="0"/>
              <a:t>shares in the divinity––and with it the goodness, immortality, and incorruption––which has its principle of origin in the Father alone, becoming a god by participation (</a:t>
            </a:r>
            <a:r>
              <a:rPr lang="el-GR" sz="2700" dirty="0"/>
              <a:t>κατά</a:t>
            </a:r>
            <a:r>
              <a:rPr lang="en-US" sz="2700" dirty="0"/>
              <a:t> µ</a:t>
            </a:r>
            <a:r>
              <a:rPr lang="el-GR" sz="2700" dirty="0"/>
              <a:t>ετουσίαν</a:t>
            </a:r>
            <a:r>
              <a:rPr lang="en-US" sz="2700" dirty="0"/>
              <a:t>) as distinct from the unique Savior, who is God by nature (</a:t>
            </a:r>
            <a:r>
              <a:rPr lang="el-GR" sz="2700" dirty="0"/>
              <a:t>κατ΄ ουσίαν</a:t>
            </a:r>
            <a:r>
              <a:rPr lang="en-US" sz="2700" dirty="0"/>
              <a:t>). </a:t>
            </a:r>
          </a:p>
        </p:txBody>
      </p:sp>
    </p:spTree>
    <p:extLst>
      <p:ext uri="{BB962C8B-B14F-4D97-AF65-F5344CB8AC3E}">
        <p14:creationId xmlns:p14="http://schemas.microsoft.com/office/powerpoint/2010/main" val="231096001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Origen of Alexandria</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marL="0" indent="0">
              <a:buNone/>
            </a:pPr>
            <a:r>
              <a:rPr lang="en-US" sz="2700" dirty="0"/>
              <a:t>Dei</a:t>
            </a:r>
            <a:r>
              <a:rPr lang="el-GR" sz="2700" dirty="0"/>
              <a:t>ﬁ</a:t>
            </a:r>
            <a:r>
              <a:rPr lang="en-US" sz="2700" dirty="0" err="1"/>
              <a:t>cation</a:t>
            </a:r>
            <a:r>
              <a:rPr lang="en-US" sz="2700" dirty="0"/>
              <a:t> in Origen’s writings means the participation of rational creatures through the operation of the Son and the Holy Spirit in the divinity that derives ultimately from the Father. Only </a:t>
            </a:r>
            <a:r>
              <a:rPr lang="el-GR" sz="2700" dirty="0"/>
              <a:t>ο θεός</a:t>
            </a:r>
            <a:r>
              <a:rPr lang="en-US" sz="2700" dirty="0"/>
              <a:t>, the Father, is </a:t>
            </a:r>
            <a:r>
              <a:rPr lang="el-GR" sz="2700" dirty="0"/>
              <a:t>αυτόθεος</a:t>
            </a:r>
            <a:r>
              <a:rPr lang="en-US" sz="2700" dirty="0"/>
              <a:t>. Every other being who is </a:t>
            </a:r>
            <a:r>
              <a:rPr lang="el-GR" sz="2700" dirty="0"/>
              <a:t>θεός</a:t>
            </a:r>
            <a:r>
              <a:rPr lang="en-US" sz="2700" dirty="0"/>
              <a:t> is </a:t>
            </a:r>
            <a:r>
              <a:rPr lang="el-GR" sz="2700" dirty="0"/>
              <a:t>θεοποιού</a:t>
            </a:r>
            <a:r>
              <a:rPr lang="en-US" sz="2700" dirty="0"/>
              <a:t>µ</a:t>
            </a:r>
            <a:r>
              <a:rPr lang="el-GR" sz="2700" dirty="0"/>
              <a:t>ενος</a:t>
            </a:r>
            <a:r>
              <a:rPr lang="en-US" sz="2700" dirty="0"/>
              <a:t>. The Son is unique, for he is </a:t>
            </a:r>
            <a:r>
              <a:rPr lang="el-GR" sz="2700" dirty="0"/>
              <a:t>θεοποιού</a:t>
            </a:r>
            <a:r>
              <a:rPr lang="en-US" sz="2700" dirty="0"/>
              <a:t>µ</a:t>
            </a:r>
            <a:r>
              <a:rPr lang="el-GR" sz="2700" dirty="0"/>
              <a:t>ενος</a:t>
            </a:r>
            <a:r>
              <a:rPr lang="en-US" sz="2700" dirty="0"/>
              <a:t> in relation to the </a:t>
            </a:r>
            <a:r>
              <a:rPr lang="en-US" sz="2700" dirty="0" smtClean="0"/>
              <a:t>Father, </a:t>
            </a:r>
            <a:r>
              <a:rPr lang="en-US" sz="2700" dirty="0"/>
              <a:t>but </a:t>
            </a:r>
            <a:r>
              <a:rPr lang="el-GR" sz="2700" dirty="0"/>
              <a:t>θεοποιός</a:t>
            </a:r>
            <a:r>
              <a:rPr lang="en-US" sz="2700" dirty="0"/>
              <a:t> in relation to </a:t>
            </a:r>
            <a:r>
              <a:rPr lang="en-US" sz="2700" dirty="0" smtClean="0"/>
              <a:t>humans. Human beings need </a:t>
            </a:r>
            <a:r>
              <a:rPr lang="en-US" sz="2700" dirty="0"/>
              <a:t>to become gods because only like can know like. Only as gods who have recovered the divine likeness can human beings contemplate the source of divinity, the Father, and partake of the life, goodness, immortality, and incorruption that are properly his alone. </a:t>
            </a:r>
          </a:p>
        </p:txBody>
      </p:sp>
    </p:spTree>
    <p:extLst>
      <p:ext uri="{BB962C8B-B14F-4D97-AF65-F5344CB8AC3E}">
        <p14:creationId xmlns:p14="http://schemas.microsoft.com/office/powerpoint/2010/main" val="4826907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Origen of Alexandria</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r>
              <a:rPr lang="en-US" sz="2700" dirty="0" smtClean="0"/>
              <a:t>Participation in Origen means the </a:t>
            </a:r>
            <a:r>
              <a:rPr lang="en-US" sz="2700" dirty="0"/>
              <a:t>dynamic reaching out of the Persons of the Trinity to rational creatures in order to endow them with </a:t>
            </a:r>
            <a:r>
              <a:rPr lang="en-US" sz="2700" dirty="0" smtClean="0"/>
              <a:t>the divine attributes</a:t>
            </a:r>
            <a:r>
              <a:rPr lang="en-US" sz="2700" dirty="0"/>
              <a:t>. </a:t>
            </a:r>
            <a:r>
              <a:rPr lang="en-US" sz="2700" dirty="0" smtClean="0"/>
              <a:t>Humans respond by free choice to the divine initiative and progressively acquire </a:t>
            </a:r>
            <a:r>
              <a:rPr lang="en-US" sz="2700" dirty="0"/>
              <a:t>the attributes of the Spirit and the Son. </a:t>
            </a:r>
            <a:r>
              <a:rPr lang="en-US" sz="2700" dirty="0" smtClean="0"/>
              <a:t>Less emphasis on ethics, more emphasis on ascent of the soul to God.</a:t>
            </a:r>
          </a:p>
          <a:p>
            <a:r>
              <a:rPr lang="en-US" sz="2700" dirty="0"/>
              <a:t>God reaches out actively to human beings whose response, through participation in the life of the Trinity, makes them spirits, </a:t>
            </a:r>
            <a:r>
              <a:rPr lang="en-US" sz="2700" dirty="0" err="1"/>
              <a:t>christs</a:t>
            </a:r>
            <a:r>
              <a:rPr lang="en-US" sz="2700" dirty="0"/>
              <a:t>, and gods. </a:t>
            </a:r>
            <a:r>
              <a:rPr lang="en-US" sz="2700" dirty="0" smtClean="0"/>
              <a:t>Thus, Origen restated </a:t>
            </a:r>
            <a:r>
              <a:rPr lang="en-US" sz="2700" dirty="0"/>
              <a:t>in metaphysical terms </a:t>
            </a:r>
            <a:r>
              <a:rPr lang="en-US" sz="2700" dirty="0" smtClean="0"/>
              <a:t>St. Paul’s </a:t>
            </a:r>
            <a:r>
              <a:rPr lang="en-US" sz="2700" dirty="0"/>
              <a:t>metaphors of participatory union with Christ. </a:t>
            </a:r>
          </a:p>
        </p:txBody>
      </p:sp>
    </p:spTree>
    <p:extLst>
      <p:ext uri="{BB962C8B-B14F-4D97-AF65-F5344CB8AC3E}">
        <p14:creationId xmlns:p14="http://schemas.microsoft.com/office/powerpoint/2010/main" val="3403918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dirty="0" smtClean="0"/>
              <a:t>Summary of Early Church Teachings</a:t>
            </a:r>
            <a:endParaRPr lang="en-US" dirty="0"/>
          </a:p>
        </p:txBody>
      </p:sp>
      <p:sp>
        <p:nvSpPr>
          <p:cNvPr id="3" name="Content Placeholder 2"/>
          <p:cNvSpPr>
            <a:spLocks noGrp="1"/>
          </p:cNvSpPr>
          <p:nvPr>
            <p:ph idx="1"/>
          </p:nvPr>
        </p:nvSpPr>
        <p:spPr>
          <a:xfrm>
            <a:off x="304800" y="914400"/>
            <a:ext cx="8610600" cy="5715000"/>
          </a:xfrm>
        </p:spPr>
        <p:txBody>
          <a:bodyPr>
            <a:noAutofit/>
          </a:bodyPr>
          <a:lstStyle/>
          <a:p>
            <a:r>
              <a:rPr lang="en-US" sz="2700" dirty="0" smtClean="0"/>
              <a:t>Knowledge of the incarnate Logos &amp; union with the Holy Spirit define deification in the Christian sense.</a:t>
            </a:r>
          </a:p>
          <a:p>
            <a:r>
              <a:rPr lang="en-US" sz="2700" dirty="0" smtClean="0"/>
              <a:t>The incarnation took place to complete the purpose of creation. Exchange </a:t>
            </a:r>
            <a:r>
              <a:rPr lang="en-US" sz="2700" dirty="0"/>
              <a:t>idea</a:t>
            </a:r>
            <a:r>
              <a:rPr lang="en-US" sz="2700" dirty="0" smtClean="0"/>
              <a:t>: God became human to restore/enable our attainment to divine status.</a:t>
            </a:r>
          </a:p>
          <a:p>
            <a:r>
              <a:rPr lang="en-US" sz="2700" dirty="0" smtClean="0"/>
              <a:t>Adoption as children of God through Baptism enables us to obey God’s commandments and live a life of virtue.</a:t>
            </a:r>
          </a:p>
          <a:p>
            <a:r>
              <a:rPr lang="en-US" sz="2700" dirty="0" smtClean="0"/>
              <a:t>The Eucharist is the means by which the body is nourished and deified and prepared for eternal life.</a:t>
            </a:r>
          </a:p>
          <a:p>
            <a:r>
              <a:rPr lang="en-US" sz="2700" dirty="0" smtClean="0"/>
              <a:t>Scripture as guide; liberation from the passions as evidence.</a:t>
            </a:r>
            <a:endParaRPr lang="en-US" sz="2700" dirty="0"/>
          </a:p>
          <a:p>
            <a:r>
              <a:rPr lang="en-US" sz="2700" dirty="0" smtClean="0"/>
              <a:t>Deification as metaphor of participation / salvation.</a:t>
            </a:r>
            <a:endParaRPr lang="en-US" sz="2700" dirty="0"/>
          </a:p>
        </p:txBody>
      </p:sp>
    </p:spTree>
    <p:extLst>
      <p:ext uri="{BB962C8B-B14F-4D97-AF65-F5344CB8AC3E}">
        <p14:creationId xmlns:p14="http://schemas.microsoft.com/office/powerpoint/2010/main" val="17664721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The Alexandrian Tradition</a:t>
            </a:r>
            <a:endParaRPr lang="en-US" dirty="0"/>
          </a:p>
        </p:txBody>
      </p:sp>
      <p:sp>
        <p:nvSpPr>
          <p:cNvPr id="3" name="Content Placeholder 2"/>
          <p:cNvSpPr>
            <a:spLocks noGrp="1"/>
          </p:cNvSpPr>
          <p:nvPr>
            <p:ph idx="1"/>
          </p:nvPr>
        </p:nvSpPr>
        <p:spPr>
          <a:xfrm>
            <a:off x="228600" y="1143000"/>
            <a:ext cx="8686800" cy="5410200"/>
          </a:xfrm>
        </p:spPr>
        <p:txBody>
          <a:bodyPr>
            <a:normAutofit/>
          </a:bodyPr>
          <a:lstStyle/>
          <a:p>
            <a:r>
              <a:rPr lang="en-US" sz="2700" dirty="0" smtClean="0"/>
              <a:t>The doctrine of deification as it developed in Byzantine theology and as we know today is essentially an Alexandrian </a:t>
            </a:r>
            <a:r>
              <a:rPr lang="en-US" sz="2700" i="1" dirty="0" err="1" smtClean="0"/>
              <a:t>theologoumenon</a:t>
            </a:r>
            <a:r>
              <a:rPr lang="en-US" sz="2700" dirty="0" smtClean="0"/>
              <a:t>.</a:t>
            </a:r>
          </a:p>
          <a:p>
            <a:r>
              <a:rPr lang="en-US" sz="2700" dirty="0" smtClean="0"/>
              <a:t>Justin and Irenaeus laid foundations, but the development of a technical vocabulary and the philosophical framework were greatly aided by the allegorical exegesis of Scripture which was a characteristic of Alexandrian Christianity.</a:t>
            </a:r>
          </a:p>
          <a:p>
            <a:r>
              <a:rPr lang="en-US" sz="2700" dirty="0" smtClean="0"/>
              <a:t>The Alexandrian environment was unique: the most important intellectual center in the Mediterranean, above all famous for its philosophical schools, which developed Platonic thought in what today is called Middle Platonism</a:t>
            </a:r>
            <a:endParaRPr lang="en-US" sz="2700" dirty="0"/>
          </a:p>
        </p:txBody>
      </p:sp>
    </p:spTree>
    <p:extLst>
      <p:ext uri="{BB962C8B-B14F-4D97-AF65-F5344CB8AC3E}">
        <p14:creationId xmlns:p14="http://schemas.microsoft.com/office/powerpoint/2010/main" val="30634523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572000"/>
          </a:xfrm>
        </p:spPr>
        <p:txBody>
          <a:bodyPr anchor="ctr">
            <a:noAutofit/>
          </a:bodyPr>
          <a:lstStyle/>
          <a:p>
            <a:pPr algn="ctr">
              <a:lnSpc>
                <a:spcPct val="200000"/>
              </a:lnSpc>
            </a:pPr>
            <a:r>
              <a:rPr lang="en-US" sz="4800" dirty="0" smtClean="0">
                <a:solidFill>
                  <a:srgbClr val="FFFF00"/>
                </a:solidFill>
              </a:rPr>
              <a:t>But so far we have seen no proof that deified persons actually exist!</a:t>
            </a:r>
            <a:endParaRPr lang="en-US" sz="4800" dirty="0">
              <a:solidFill>
                <a:srgbClr val="FFFF00"/>
              </a:solidFill>
            </a:endParaRPr>
          </a:p>
        </p:txBody>
      </p:sp>
    </p:spTree>
    <p:extLst>
      <p:ext uri="{BB962C8B-B14F-4D97-AF65-F5344CB8AC3E}">
        <p14:creationId xmlns:p14="http://schemas.microsoft.com/office/powerpoint/2010/main" val="250032031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1500" autoRev="1" fill="remove"/>
                                        <p:tgtEl>
                                          <p:spTgt spid="2"/>
                                        </p:tgtEl>
                                        <p:attrNameLst>
                                          <p:attrName>style.color</p:attrName>
                                        </p:attrNameLst>
                                      </p:cBhvr>
                                      <p:to>
                                        <a:schemeClr val="hlink"/>
                                      </p:to>
                                    </p:animClr>
                                    <p:animClr clrSpc="rgb" dir="cw">
                                      <p:cBhvr>
                                        <p:cTn id="7" dur="1500" autoRev="1" fill="remove"/>
                                        <p:tgtEl>
                                          <p:spTgt spid="2"/>
                                        </p:tgtEl>
                                        <p:attrNameLst>
                                          <p:attrName>fillcolor</p:attrName>
                                        </p:attrNameLst>
                                      </p:cBhvr>
                                      <p:to>
                                        <a:schemeClr val="hlink"/>
                                      </p:to>
                                    </p:animClr>
                                    <p:set>
                                      <p:cBhvr>
                                        <p:cTn id="8" dur="1500" autoRev="1" fill="remove"/>
                                        <p:tgtEl>
                                          <p:spTgt spid="2"/>
                                        </p:tgtEl>
                                        <p:attrNameLst>
                                          <p:attrName>fill.type</p:attrName>
                                        </p:attrNameLst>
                                      </p:cBhvr>
                                      <p:to>
                                        <p:strVal val="solid"/>
                                      </p:to>
                                    </p:set>
                                    <p:set>
                                      <p:cBhvr>
                                        <p:cTn id="9" dur="15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The Alexandrian Tradition</a:t>
            </a:r>
            <a:endParaRPr lang="en-US" dirty="0"/>
          </a:p>
        </p:txBody>
      </p:sp>
      <p:sp>
        <p:nvSpPr>
          <p:cNvPr id="3" name="Content Placeholder 2"/>
          <p:cNvSpPr>
            <a:spLocks noGrp="1"/>
          </p:cNvSpPr>
          <p:nvPr>
            <p:ph idx="1"/>
          </p:nvPr>
        </p:nvSpPr>
        <p:spPr>
          <a:xfrm>
            <a:off x="228600" y="1066800"/>
            <a:ext cx="8610600" cy="5486400"/>
          </a:xfrm>
        </p:spPr>
        <p:txBody>
          <a:bodyPr>
            <a:noAutofit/>
          </a:bodyPr>
          <a:lstStyle/>
          <a:p>
            <a:r>
              <a:rPr lang="en-US" sz="2700" dirty="0" smtClean="0"/>
              <a:t>The key figures of Alexandrian Christianity were Clement and Origen. Clement was the innovator, Origen the brilliant teacher and biblical scholar who, building on Clement, established deification as the Church’s most striking </a:t>
            </a:r>
            <a:r>
              <a:rPr lang="en-US" sz="2700" dirty="0" smtClean="0">
                <a:solidFill>
                  <a:srgbClr val="FFFF00"/>
                </a:solidFill>
              </a:rPr>
              <a:t>metaphor of salvation</a:t>
            </a:r>
            <a:r>
              <a:rPr lang="en-US" sz="2700" dirty="0" smtClean="0"/>
              <a:t>.</a:t>
            </a:r>
          </a:p>
          <a:p>
            <a:r>
              <a:rPr lang="en-US" sz="2700" dirty="0" smtClean="0"/>
              <a:t>Alexandria was also the most important center for the growth of Gnosticism.</a:t>
            </a:r>
          </a:p>
          <a:p>
            <a:r>
              <a:rPr lang="en-US" sz="2700" dirty="0"/>
              <a:t>The discovery in </a:t>
            </a:r>
            <a:r>
              <a:rPr lang="en-US" sz="2700" dirty="0" smtClean="0"/>
              <a:t>1945 </a:t>
            </a:r>
            <a:r>
              <a:rPr lang="en-US" sz="2700" dirty="0"/>
              <a:t>of the </a:t>
            </a:r>
            <a:r>
              <a:rPr lang="en-US" sz="2700" dirty="0">
                <a:solidFill>
                  <a:srgbClr val="FFFF00"/>
                </a:solidFill>
              </a:rPr>
              <a:t>Nag </a:t>
            </a:r>
            <a:r>
              <a:rPr lang="en-US" sz="2700" dirty="0" err="1">
                <a:solidFill>
                  <a:srgbClr val="FFFF00"/>
                </a:solidFill>
              </a:rPr>
              <a:t>Hammadi</a:t>
            </a:r>
            <a:r>
              <a:rPr lang="en-US" sz="2700" dirty="0"/>
              <a:t> texts, a collection of spiritual writings hidden in the late </a:t>
            </a:r>
            <a:r>
              <a:rPr lang="en-US" sz="2700" dirty="0" smtClean="0"/>
              <a:t>4</a:t>
            </a:r>
            <a:r>
              <a:rPr lang="en-US" sz="2700" baseline="30000" dirty="0" smtClean="0"/>
              <a:t>th</a:t>
            </a:r>
            <a:r>
              <a:rPr lang="en-US" sz="2700" dirty="0" smtClean="0"/>
              <a:t> or </a:t>
            </a:r>
            <a:r>
              <a:rPr lang="en-US" sz="2700" dirty="0"/>
              <a:t>early </a:t>
            </a:r>
            <a:r>
              <a:rPr lang="en-US" sz="2700" dirty="0" smtClean="0"/>
              <a:t>5</a:t>
            </a:r>
            <a:r>
              <a:rPr lang="en-US" sz="2700" baseline="30000" dirty="0" smtClean="0"/>
              <a:t>th</a:t>
            </a:r>
            <a:r>
              <a:rPr lang="en-US" sz="2700" dirty="0" smtClean="0"/>
              <a:t> century, </a:t>
            </a:r>
            <a:r>
              <a:rPr lang="en-US" sz="2700" dirty="0"/>
              <a:t>has given us a more precise appreciation of the </a:t>
            </a:r>
            <a:r>
              <a:rPr lang="en-US" sz="2700" dirty="0" smtClean="0"/>
              <a:t>esoteric and speculative spiritual yearnings </a:t>
            </a:r>
            <a:r>
              <a:rPr lang="en-US" sz="2700" dirty="0"/>
              <a:t>of </a:t>
            </a:r>
            <a:r>
              <a:rPr lang="en-US" sz="2700" dirty="0" smtClean="0"/>
              <a:t>Gnostics.</a:t>
            </a:r>
          </a:p>
        </p:txBody>
      </p:sp>
    </p:spTree>
    <p:extLst>
      <p:ext uri="{BB962C8B-B14F-4D97-AF65-F5344CB8AC3E}">
        <p14:creationId xmlns:p14="http://schemas.microsoft.com/office/powerpoint/2010/main" val="218968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The Alexandrian Tradition</a:t>
            </a:r>
            <a:endParaRPr lang="en-US" dirty="0"/>
          </a:p>
        </p:txBody>
      </p:sp>
      <p:sp>
        <p:nvSpPr>
          <p:cNvPr id="3" name="Content Placeholder 2"/>
          <p:cNvSpPr>
            <a:spLocks noGrp="1"/>
          </p:cNvSpPr>
          <p:nvPr>
            <p:ph idx="1"/>
          </p:nvPr>
        </p:nvSpPr>
        <p:spPr>
          <a:xfrm>
            <a:off x="228600" y="1066800"/>
            <a:ext cx="8686800" cy="5486400"/>
          </a:xfrm>
        </p:spPr>
        <p:txBody>
          <a:bodyPr>
            <a:noAutofit/>
          </a:bodyPr>
          <a:lstStyle/>
          <a:p>
            <a:r>
              <a:rPr lang="en-US" sz="2700" dirty="0" smtClean="0">
                <a:solidFill>
                  <a:srgbClr val="FFFF00"/>
                </a:solidFill>
              </a:rPr>
              <a:t>The Teachings of Silvanus</a:t>
            </a:r>
            <a:r>
              <a:rPr lang="en-US" sz="2700" dirty="0" smtClean="0"/>
              <a:t>. </a:t>
            </a:r>
            <a:r>
              <a:rPr lang="en-US" sz="2700" dirty="0"/>
              <a:t>A master urges his disciple to discover the divine element within himself: “From now on, </a:t>
            </a:r>
            <a:r>
              <a:rPr lang="en-US" sz="2700" dirty="0" smtClean="0"/>
              <a:t>return </a:t>
            </a:r>
            <a:r>
              <a:rPr lang="en-US" sz="2700" dirty="0"/>
              <a:t>to your divine </a:t>
            </a:r>
            <a:r>
              <a:rPr lang="en-US" sz="2700" dirty="0" smtClean="0"/>
              <a:t>nature… Do </a:t>
            </a:r>
            <a:r>
              <a:rPr lang="en-US" sz="2700" dirty="0"/>
              <a:t>not bring grief or trouble to the divine which is within you.” The mind is in the image of God. To live by the mind </a:t>
            </a:r>
            <a:r>
              <a:rPr lang="en-US" sz="2700" dirty="0" smtClean="0"/>
              <a:t>raises </a:t>
            </a:r>
            <a:r>
              <a:rPr lang="en-US" sz="2700" dirty="0"/>
              <a:t>man above the angels. Christ is essential </a:t>
            </a:r>
            <a:r>
              <a:rPr lang="en-US" sz="2700" dirty="0" smtClean="0"/>
              <a:t>because </a:t>
            </a:r>
            <a:r>
              <a:rPr lang="en-US" sz="2700" dirty="0"/>
              <a:t>one cannot know God except through Jesus Christ, who has the Father’s image. </a:t>
            </a:r>
          </a:p>
          <a:p>
            <a:r>
              <a:rPr lang="en-US" sz="2700" dirty="0"/>
              <a:t>Silvanus says that through Christ the rational man makes himself like God, even while still living on earth. For Christ “who has exalted man became like God, not in order that he might bring God down to man, but </a:t>
            </a:r>
            <a:r>
              <a:rPr lang="en-US" sz="2700" dirty="0" smtClean="0"/>
              <a:t>that </a:t>
            </a:r>
            <a:r>
              <a:rPr lang="en-US" sz="2700" dirty="0"/>
              <a:t>man might become like God</a:t>
            </a:r>
            <a:r>
              <a:rPr lang="en-US" sz="2700" dirty="0" smtClean="0"/>
              <a:t>.”</a:t>
            </a:r>
            <a:endParaRPr lang="en-US" sz="2700" dirty="0"/>
          </a:p>
        </p:txBody>
      </p:sp>
    </p:spTree>
    <p:extLst>
      <p:ext uri="{BB962C8B-B14F-4D97-AF65-F5344CB8AC3E}">
        <p14:creationId xmlns:p14="http://schemas.microsoft.com/office/powerpoint/2010/main" val="374134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The Alexandrian Tradition</a:t>
            </a:r>
            <a:endParaRPr lang="en-US" dirty="0"/>
          </a:p>
        </p:txBody>
      </p:sp>
      <p:sp>
        <p:nvSpPr>
          <p:cNvPr id="3" name="Content Placeholder 2"/>
          <p:cNvSpPr>
            <a:spLocks noGrp="1"/>
          </p:cNvSpPr>
          <p:nvPr>
            <p:ph idx="1"/>
          </p:nvPr>
        </p:nvSpPr>
        <p:spPr>
          <a:xfrm>
            <a:off x="228600" y="1066800"/>
            <a:ext cx="8686800" cy="5486400"/>
          </a:xfrm>
        </p:spPr>
        <p:txBody>
          <a:bodyPr>
            <a:noAutofit/>
          </a:bodyPr>
          <a:lstStyle/>
          <a:p>
            <a:r>
              <a:rPr lang="en-US" sz="2700" dirty="0" smtClean="0"/>
              <a:t>Gnostic </a:t>
            </a:r>
            <a:r>
              <a:rPr lang="en-US" sz="2700" dirty="0"/>
              <a:t>heavenly ascent </a:t>
            </a:r>
            <a:r>
              <a:rPr lang="en-US" sz="2700" dirty="0" smtClean="0"/>
              <a:t>is part of the </a:t>
            </a:r>
            <a:r>
              <a:rPr lang="en-US" sz="2700" dirty="0"/>
              <a:t>divine </a:t>
            </a:r>
            <a:r>
              <a:rPr lang="en-US" sz="2700" dirty="0" smtClean="0"/>
              <a:t>element in </a:t>
            </a:r>
            <a:r>
              <a:rPr lang="en-US" sz="2700" dirty="0"/>
              <a:t>the human make-up, at least of the elect. “Awaken your divine part to God,” says </a:t>
            </a:r>
            <a:r>
              <a:rPr lang="en-US" sz="2700" dirty="0" err="1">
                <a:solidFill>
                  <a:srgbClr val="FFFF00"/>
                </a:solidFill>
              </a:rPr>
              <a:t>Zostrianos</a:t>
            </a:r>
            <a:r>
              <a:rPr lang="en-US" sz="2700" dirty="0"/>
              <a:t>, for the ascent is primarily inward. “Understand yourself as you really are,” says </a:t>
            </a:r>
            <a:r>
              <a:rPr lang="en-US" sz="2700" dirty="0" err="1">
                <a:solidFill>
                  <a:srgbClr val="FFFF00"/>
                </a:solidFill>
              </a:rPr>
              <a:t>Allogenes</a:t>
            </a:r>
            <a:r>
              <a:rPr lang="en-US" sz="2700" dirty="0"/>
              <a:t>. “Withdraw to reality and you will ﬁnd it standing at rest and still.” </a:t>
            </a:r>
            <a:r>
              <a:rPr lang="en-US" sz="2700" dirty="0" err="1">
                <a:solidFill>
                  <a:srgbClr val="FFFF00"/>
                </a:solidFill>
              </a:rPr>
              <a:t>Zostrianos</a:t>
            </a:r>
            <a:r>
              <a:rPr lang="en-US" sz="2700" dirty="0"/>
              <a:t>, in his vision, rises by a series of </a:t>
            </a:r>
            <a:r>
              <a:rPr lang="en-US" sz="2700" dirty="0" err="1"/>
              <a:t>puriﬁcatory</a:t>
            </a:r>
            <a:r>
              <a:rPr lang="en-US" sz="2700" dirty="0"/>
              <a:t> baptisms through successive grades of angelic being until his soul is eventually reintegrated with the divine, anticipating thus in the inward journey the soul’s ascent to the heavenly world after death</a:t>
            </a:r>
            <a:r>
              <a:rPr lang="en-US" sz="2700" dirty="0" smtClean="0"/>
              <a:t>.</a:t>
            </a:r>
          </a:p>
          <a:p>
            <a:r>
              <a:rPr lang="en-US" sz="2700" dirty="0"/>
              <a:t>Clement integrated Gnostic elements into an orthodox (or ‘proto-orthodox’) </a:t>
            </a:r>
            <a:r>
              <a:rPr lang="en-US" sz="2700" dirty="0" smtClean="0"/>
              <a:t>scheme. </a:t>
            </a:r>
            <a:endParaRPr lang="en-US" sz="2700" dirty="0"/>
          </a:p>
        </p:txBody>
      </p:sp>
    </p:spTree>
    <p:extLst>
      <p:ext uri="{BB962C8B-B14F-4D97-AF65-F5344CB8AC3E}">
        <p14:creationId xmlns:p14="http://schemas.microsoft.com/office/powerpoint/2010/main" val="428527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Clement of Alexandria (c. 150-215)</a:t>
            </a:r>
            <a:endParaRPr lang="en-US" dirty="0"/>
          </a:p>
        </p:txBody>
      </p:sp>
      <p:sp>
        <p:nvSpPr>
          <p:cNvPr id="3" name="Content Placeholder 2"/>
          <p:cNvSpPr>
            <a:spLocks noGrp="1"/>
          </p:cNvSpPr>
          <p:nvPr>
            <p:ph idx="1"/>
          </p:nvPr>
        </p:nvSpPr>
        <p:spPr>
          <a:xfrm>
            <a:off x="152400" y="1295400"/>
            <a:ext cx="8763000" cy="5257800"/>
          </a:xfrm>
        </p:spPr>
        <p:txBody>
          <a:bodyPr>
            <a:normAutofit/>
          </a:bodyPr>
          <a:lstStyle/>
          <a:p>
            <a:r>
              <a:rPr lang="en-US" sz="2700" dirty="0"/>
              <a:t>He </a:t>
            </a:r>
            <a:r>
              <a:rPr lang="en-US" sz="2700" dirty="0" smtClean="0"/>
              <a:t>was the </a:t>
            </a:r>
            <a:r>
              <a:rPr lang="el-GR" sz="2700" dirty="0"/>
              <a:t>ﬁ</a:t>
            </a:r>
            <a:r>
              <a:rPr lang="en-US" sz="2700" dirty="0" err="1"/>
              <a:t>rst</a:t>
            </a:r>
            <a:r>
              <a:rPr lang="en-US" sz="2700" dirty="0"/>
              <a:t> </a:t>
            </a:r>
            <a:r>
              <a:rPr lang="en-US" sz="2700" dirty="0" smtClean="0"/>
              <a:t>church father </a:t>
            </a:r>
            <a:r>
              <a:rPr lang="en-US" sz="2700" dirty="0"/>
              <a:t>to speak of </a:t>
            </a:r>
            <a:r>
              <a:rPr lang="el-GR" sz="2700" dirty="0" smtClean="0"/>
              <a:t>θεοποιού</a:t>
            </a:r>
            <a:r>
              <a:rPr lang="en-US" sz="2700" dirty="0"/>
              <a:t>µ</a:t>
            </a:r>
            <a:r>
              <a:rPr lang="el-GR" sz="2700" dirty="0"/>
              <a:t>ενοι</a:t>
            </a:r>
            <a:r>
              <a:rPr lang="en-US" sz="2700" dirty="0"/>
              <a:t>. </a:t>
            </a:r>
            <a:endParaRPr lang="en-US" sz="2700" dirty="0" smtClean="0"/>
          </a:p>
          <a:p>
            <a:r>
              <a:rPr lang="en-US" sz="2700" dirty="0"/>
              <a:t>According to Clement, the Christian is deiﬁed by a heavenly teaching; when fully perfected after the likeness of his teacher, he “becomes a god while still moving about in the ﬂesh” </a:t>
            </a:r>
            <a:r>
              <a:rPr lang="en-US" sz="2700" dirty="0" smtClean="0"/>
              <a:t>(</a:t>
            </a:r>
            <a:r>
              <a:rPr lang="el-GR" sz="2700" dirty="0"/>
              <a:t>τελέως εκτελεί</a:t>
            </a:r>
            <a:r>
              <a:rPr lang="en-US" sz="2700" dirty="0"/>
              <a:t>­</a:t>
            </a:r>
            <a:r>
              <a:rPr lang="el-GR" sz="2700" dirty="0"/>
              <a:t>ται κατ΄ εικόνα </a:t>
            </a:r>
            <a:r>
              <a:rPr lang="el-GR" sz="2700" dirty="0" smtClean="0"/>
              <a:t>του</a:t>
            </a:r>
            <a:r>
              <a:rPr lang="en-US" sz="2700" dirty="0" smtClean="0"/>
              <a:t> </a:t>
            </a:r>
            <a:r>
              <a:rPr lang="el-GR" sz="2700" dirty="0" smtClean="0"/>
              <a:t>διδασκάλου εν σαρκί περιπολών θεός</a:t>
            </a:r>
            <a:r>
              <a:rPr lang="en-US" sz="2700" dirty="0" smtClean="0"/>
              <a:t>); </a:t>
            </a:r>
            <a:r>
              <a:rPr lang="en-US" sz="2700" dirty="0"/>
              <a:t>and at the end of his life he is enthroned “with the other gods” in the heavenly places. Clement teaches a supremely transcendent God, in whom participation is not a “natural relation, as the founders of the heresies declare;” yet </a:t>
            </a:r>
            <a:r>
              <a:rPr lang="en-US" sz="2700" dirty="0" smtClean="0"/>
              <a:t>by </a:t>
            </a:r>
            <a:r>
              <a:rPr lang="en-US" sz="2700" dirty="0" err="1" smtClean="0"/>
              <a:t>Clement’s</a:t>
            </a:r>
            <a:r>
              <a:rPr lang="en-US" sz="2700" dirty="0" smtClean="0"/>
              <a:t> teaching, the human person has </a:t>
            </a:r>
            <a:r>
              <a:rPr lang="en-US" sz="2700" dirty="0"/>
              <a:t>divinity as its </a:t>
            </a:r>
            <a:r>
              <a:rPr lang="en-US" sz="2700" i="1" dirty="0" err="1"/>
              <a:t>telos</a:t>
            </a:r>
            <a:r>
              <a:rPr lang="en-US" sz="2700" dirty="0"/>
              <a:t>. </a:t>
            </a:r>
            <a:endParaRPr lang="en-US" sz="2700" dirty="0" smtClean="0"/>
          </a:p>
        </p:txBody>
      </p:sp>
    </p:spTree>
    <p:extLst>
      <p:ext uri="{BB962C8B-B14F-4D97-AF65-F5344CB8AC3E}">
        <p14:creationId xmlns:p14="http://schemas.microsoft.com/office/powerpoint/2010/main" val="1562271894"/>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304800" y="1143000"/>
            <a:ext cx="8534400" cy="5410200"/>
          </a:xfrm>
        </p:spPr>
        <p:txBody>
          <a:bodyPr>
            <a:normAutofit/>
          </a:bodyPr>
          <a:lstStyle/>
          <a:p>
            <a:r>
              <a:rPr lang="en-US" sz="2700" dirty="0" smtClean="0"/>
              <a:t>He echoed </a:t>
            </a:r>
            <a:r>
              <a:rPr lang="en-US" sz="2700" dirty="0"/>
              <a:t>Irenaeus’ ‘exchange formula’, saying that the Word now speaks to us “having become man in order that you too may learn from a man how it is even possible for a man to become a god” (</a:t>
            </a:r>
            <a:r>
              <a:rPr lang="el-GR" sz="2700" dirty="0">
                <a:cs typeface="Arial" pitchFamily="34" charset="0"/>
              </a:rPr>
              <a:t>ο λόγος του θεού άνθρωπος γενό</a:t>
            </a:r>
            <a:r>
              <a:rPr lang="en-US" sz="2700" dirty="0">
                <a:cs typeface="Arial" pitchFamily="34" charset="0"/>
              </a:rPr>
              <a:t>µ</a:t>
            </a:r>
            <a:r>
              <a:rPr lang="el-GR" sz="2700" dirty="0">
                <a:cs typeface="Arial" pitchFamily="34" charset="0"/>
              </a:rPr>
              <a:t>ενος</a:t>
            </a:r>
            <a:r>
              <a:rPr lang="en-US" sz="2700" dirty="0">
                <a:cs typeface="Arial" pitchFamily="34" charset="0"/>
              </a:rPr>
              <a:t>, </a:t>
            </a:r>
            <a:r>
              <a:rPr lang="el-GR" sz="2700" dirty="0">
                <a:cs typeface="Arial" pitchFamily="34" charset="0"/>
              </a:rPr>
              <a:t>ίνα δή και σύ παρά</a:t>
            </a:r>
            <a:r>
              <a:rPr lang="en-US" sz="2700" dirty="0">
                <a:cs typeface="Arial" pitchFamily="34" charset="0"/>
              </a:rPr>
              <a:t>  </a:t>
            </a:r>
            <a:r>
              <a:rPr lang="el-GR" sz="2700" dirty="0">
                <a:cs typeface="Arial" pitchFamily="34" charset="0"/>
              </a:rPr>
              <a:t>ανθρώπου</a:t>
            </a:r>
            <a:r>
              <a:rPr lang="en-US" sz="2700" dirty="0">
                <a:cs typeface="Arial" pitchFamily="34" charset="0"/>
              </a:rPr>
              <a:t> µ</a:t>
            </a:r>
            <a:r>
              <a:rPr lang="el-GR" sz="2700" dirty="0">
                <a:cs typeface="Arial" pitchFamily="34" charset="0"/>
              </a:rPr>
              <a:t>άθης</a:t>
            </a:r>
            <a:r>
              <a:rPr lang="en-US" sz="2700" dirty="0">
                <a:cs typeface="Arial" pitchFamily="34" charset="0"/>
              </a:rPr>
              <a:t>, </a:t>
            </a:r>
            <a:r>
              <a:rPr lang="el-GR" sz="2700" dirty="0">
                <a:cs typeface="Arial" pitchFamily="34" charset="0"/>
              </a:rPr>
              <a:t>πῄ ποτε άρα άνθρωπος γένηται θεός</a:t>
            </a:r>
            <a:r>
              <a:rPr lang="en-US" sz="2700" dirty="0"/>
              <a:t>). </a:t>
            </a:r>
            <a:endParaRPr lang="en-US" sz="2700" dirty="0" smtClean="0"/>
          </a:p>
          <a:p>
            <a:r>
              <a:rPr lang="en-US" sz="2700" dirty="0" smtClean="0"/>
              <a:t>The Scriptures </a:t>
            </a:r>
            <a:r>
              <a:rPr lang="en-US" sz="2700" dirty="0"/>
              <a:t>are sanctifying and deifying (</a:t>
            </a:r>
            <a:r>
              <a:rPr lang="el-GR" sz="2700" dirty="0"/>
              <a:t>τα ιεροποιούντα και θεοποιούντα γρά</a:t>
            </a:r>
            <a:r>
              <a:rPr lang="en-US" sz="2700" dirty="0"/>
              <a:t>µµ</a:t>
            </a:r>
            <a:r>
              <a:rPr lang="el-GR" sz="2700" dirty="0"/>
              <a:t>ατα</a:t>
            </a:r>
            <a:r>
              <a:rPr lang="en-US" sz="2700" dirty="0"/>
              <a:t>), for through them God conforms human beings to his own likeness. </a:t>
            </a:r>
            <a:endParaRPr lang="en-US" sz="2700" dirty="0" smtClean="0"/>
          </a:p>
          <a:p>
            <a:r>
              <a:rPr lang="en-US" sz="2700" dirty="0" smtClean="0"/>
              <a:t>By listening </a:t>
            </a:r>
            <a:r>
              <a:rPr lang="en-US" sz="2700" dirty="0"/>
              <a:t>to the Word and ‘meditating on the </a:t>
            </a:r>
            <a:r>
              <a:rPr lang="en-US" sz="2700" dirty="0" smtClean="0"/>
              <a:t>Savior's </a:t>
            </a:r>
            <a:r>
              <a:rPr lang="en-US" sz="2700" dirty="0"/>
              <a:t>heavenly mode of </a:t>
            </a:r>
            <a:r>
              <a:rPr lang="en-US" sz="2700" dirty="0" smtClean="0"/>
              <a:t>life, we </a:t>
            </a:r>
            <a:r>
              <a:rPr lang="en-US" sz="2700" dirty="0"/>
              <a:t>are </a:t>
            </a:r>
            <a:r>
              <a:rPr lang="en-US" sz="2700" dirty="0" err="1"/>
              <a:t>dei</a:t>
            </a:r>
            <a:r>
              <a:rPr lang="el-GR" sz="2700" dirty="0"/>
              <a:t>ﬁ</a:t>
            </a:r>
            <a:r>
              <a:rPr lang="en-US" sz="2700" dirty="0" err="1"/>
              <a:t>ed</a:t>
            </a:r>
            <a:r>
              <a:rPr lang="en-US" sz="2700" dirty="0"/>
              <a:t>’ </a:t>
            </a:r>
            <a:r>
              <a:rPr lang="en-US" sz="2700" dirty="0" smtClean="0"/>
              <a:t>(</a:t>
            </a:r>
            <a:r>
              <a:rPr lang="el-GR" sz="2700" dirty="0" smtClean="0"/>
              <a:t>εκθεούμεθα</a:t>
            </a:r>
            <a:r>
              <a:rPr lang="en-US" sz="2700" dirty="0" smtClean="0"/>
              <a:t>).</a:t>
            </a:r>
            <a:endParaRPr lang="en-US" sz="2700" dirty="0"/>
          </a:p>
        </p:txBody>
      </p:sp>
    </p:spTree>
    <p:extLst>
      <p:ext uri="{BB962C8B-B14F-4D97-AF65-F5344CB8AC3E}">
        <p14:creationId xmlns:p14="http://schemas.microsoft.com/office/powerpoint/2010/main" val="246249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marL="0" indent="0">
              <a:buNone/>
            </a:pPr>
            <a:r>
              <a:rPr lang="en-US" sz="2700" dirty="0"/>
              <a:t>“That person with whom the Logos dwells and who does not put on paint or makeup but keeps the form of the Logos and is made like God, that person is beautiful as opposed to </a:t>
            </a:r>
            <a:r>
              <a:rPr lang="en-US" sz="2700" dirty="0" err="1"/>
              <a:t>beauti</a:t>
            </a:r>
            <a:r>
              <a:rPr lang="el-GR" sz="2700" dirty="0"/>
              <a:t>ﬁ</a:t>
            </a:r>
            <a:r>
              <a:rPr lang="en-US" sz="2700" dirty="0"/>
              <a:t>ed. There is a true beauty which is God; and that person becomes a god because God wishes it.  Heraclitus was therefore right to say: “Men are gods and gods men.” It is the same Logos. This is a manifest mystery: God is in man, and man is a god, and the mediator </a:t>
            </a:r>
            <a:r>
              <a:rPr lang="en-US" sz="2700" dirty="0" err="1"/>
              <a:t>ful</a:t>
            </a:r>
            <a:r>
              <a:rPr lang="el-GR" sz="2700" dirty="0"/>
              <a:t>ﬁ</a:t>
            </a:r>
            <a:r>
              <a:rPr lang="en-US" sz="2700" dirty="0" err="1"/>
              <a:t>ls</a:t>
            </a:r>
            <a:r>
              <a:rPr lang="en-US" sz="2700" dirty="0"/>
              <a:t> the will of the Father. For the Logos common to both is a mediator, and at the same time Son of God and </a:t>
            </a:r>
            <a:r>
              <a:rPr lang="en-US" sz="2700" dirty="0" smtClean="0"/>
              <a:t>Savior </a:t>
            </a:r>
            <a:r>
              <a:rPr lang="en-US" sz="2700" dirty="0"/>
              <a:t>of men, God’s servant and our pedagogue</a:t>
            </a:r>
            <a:r>
              <a:rPr lang="en-US" sz="2700" dirty="0" smtClean="0"/>
              <a:t>.”</a:t>
            </a:r>
            <a:endParaRPr lang="en-US" sz="2700" dirty="0"/>
          </a:p>
        </p:txBody>
      </p:sp>
    </p:spTree>
    <p:extLst>
      <p:ext uri="{BB962C8B-B14F-4D97-AF65-F5344CB8AC3E}">
        <p14:creationId xmlns:p14="http://schemas.microsoft.com/office/powerpoint/2010/main" val="2232932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Clement of Alexandria</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0">
              <a:buNone/>
            </a:pPr>
            <a:r>
              <a:rPr lang="en-US" sz="2700" dirty="0"/>
              <a:t>“The gods who are sons of the Most High are now perfected Christians who have conquered the passions: ‘God stood in the congregation of the gods; in their midst he judges gods’ (Ps. 82:1). Who are these gods? They are those who are superior to pleasure, who rise above the passions, who have a precise knowledge of everything that they do, who are </a:t>
            </a:r>
            <a:r>
              <a:rPr lang="en-US" sz="2700" dirty="0" err="1"/>
              <a:t>gnostics</a:t>
            </a:r>
            <a:r>
              <a:rPr lang="en-US" sz="2700" dirty="0"/>
              <a:t>, who transcend the world. Then comes: ‘I said you are gods and all of you sons of the Most High’ (Ps. 82: 6). To whom is the Lord speaking? To those </a:t>
            </a:r>
            <a:r>
              <a:rPr lang="en-US" sz="2700" dirty="0" smtClean="0"/>
              <a:t>who have </a:t>
            </a:r>
            <a:r>
              <a:rPr lang="en-US" sz="2700" dirty="0"/>
              <a:t>detached themselves as far as possible from everything human</a:t>
            </a:r>
            <a:r>
              <a:rPr lang="en-US" sz="2700" dirty="0" smtClean="0"/>
              <a:t>.”</a:t>
            </a:r>
            <a:endParaRPr lang="en-US" sz="2700" dirty="0"/>
          </a:p>
        </p:txBody>
      </p:sp>
    </p:spTree>
    <p:extLst>
      <p:ext uri="{BB962C8B-B14F-4D97-AF65-F5344CB8AC3E}">
        <p14:creationId xmlns:p14="http://schemas.microsoft.com/office/powerpoint/2010/main" val="1081302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1654</TotalTime>
  <Words>2224</Words>
  <Application>Microsoft Office PowerPoint</Application>
  <PresentationFormat>On-screen Show (4:3)</PresentationFormat>
  <Paragraphs>60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Thatch</vt:lpstr>
      <vt:lpstr>Theosis: The Transformation of Human Nature through Participation in the Divine Nature</vt:lpstr>
      <vt:lpstr>The Alexandrian Tradition</vt:lpstr>
      <vt:lpstr>The Alexandrian Tradition</vt:lpstr>
      <vt:lpstr>The Alexandrian Tradition</vt:lpstr>
      <vt:lpstr>The Alexandrian Tradition</vt:lpstr>
      <vt:lpstr>Clement of Alexandria (c. 150-215)</vt:lpstr>
      <vt:lpstr>Clement of Alexandria</vt:lpstr>
      <vt:lpstr>Clement of Alexandria</vt:lpstr>
      <vt:lpstr>Clement of Alexandria</vt:lpstr>
      <vt:lpstr>Clement of Alexandria</vt:lpstr>
      <vt:lpstr>Clement of Alexandria</vt:lpstr>
      <vt:lpstr>Clement of Alexandria</vt:lpstr>
      <vt:lpstr>Clement of Alexandria</vt:lpstr>
      <vt:lpstr>Origen of Alexandria (c. 185-253)</vt:lpstr>
      <vt:lpstr>Origen of Alexandria</vt:lpstr>
      <vt:lpstr>Origen of Alexandria</vt:lpstr>
      <vt:lpstr>Origen of Alexandria</vt:lpstr>
      <vt:lpstr>Origen of Alexandria</vt:lpstr>
      <vt:lpstr>Summary of Early Church Teachings</vt:lpstr>
      <vt:lpstr>But so far we have seen no proof that deified persons actually exist!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Theosis: The Transformation of Human Nature through Participation in the Divine Nature</dc:title>
  <dc:creator>Kostas</dc:creator>
  <cp:lastModifiedBy>Kostas</cp:lastModifiedBy>
  <cp:revision>92</cp:revision>
  <dcterms:created xsi:type="dcterms:W3CDTF">2013-01-26T17:36:40Z</dcterms:created>
  <dcterms:modified xsi:type="dcterms:W3CDTF">2013-04-09T14:52:12Z</dcterms:modified>
</cp:coreProperties>
</file>