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1" r:id="rId5"/>
    <p:sldId id="262" r:id="rId6"/>
    <p:sldId id="264" r:id="rId7"/>
    <p:sldId id="265" r:id="rId8"/>
    <p:sldId id="266" r:id="rId9"/>
    <p:sldId id="267" r:id="rId10"/>
    <p:sldId id="268" r:id="rId11"/>
    <p:sldId id="271" r:id="rId12"/>
    <p:sldId id="270"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1BF1B-7640-4831-A839-C117ACC601C7}"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761BF1B-7640-4831-A839-C117ACC601C7}" type="datetimeFigureOut">
              <a:rPr lang="en-US" smtClean="0"/>
              <a:t>4/9/2013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95DFCE4D-FC89-460D-8392-70D55731F1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1BF1B-7640-4831-A839-C117ACC601C7}" type="datetimeFigureOut">
              <a:rPr lang="en-US" smtClean="0"/>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1BF1B-7640-4831-A839-C117ACC601C7}" type="datetimeFigureOut">
              <a:rPr lang="en-US" smtClean="0"/>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1BF1B-7640-4831-A839-C117ACC601C7}" type="datetimeFigureOut">
              <a:rPr lang="en-US" smtClean="0"/>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DFCE4D-FC89-460D-8392-70D55731F1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61BF1B-7640-4831-A839-C117ACC601C7}"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761BF1B-7640-4831-A839-C117ACC601C7}"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DFCE4D-FC89-460D-8392-70D55731F1FC}"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761BF1B-7640-4831-A839-C117ACC601C7}" type="datetimeFigureOut">
              <a:rPr lang="en-US" smtClean="0"/>
              <a:t>4/9/2013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5DFCE4D-FC89-460D-8392-70D55731F1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1"/>
            <a:ext cx="7772400" cy="2381250"/>
          </a:xfrm>
        </p:spPr>
        <p:txBody>
          <a:bodyPr>
            <a:normAutofit fontScale="90000"/>
          </a:bodyPr>
          <a:lstStyle/>
          <a:p>
            <a:r>
              <a:rPr lang="en-US" sz="6000" b="1" dirty="0" err="1" smtClean="0">
                <a:solidFill>
                  <a:srgbClr val="FFFF00"/>
                </a:solidFill>
              </a:rPr>
              <a:t>Theosis</a:t>
            </a:r>
            <a:r>
              <a:rPr lang="en-US" sz="6000" b="1" dirty="0" smtClean="0">
                <a:solidFill>
                  <a:srgbClr val="FFFF00"/>
                </a:solidFill>
              </a:rPr>
              <a:t>:</a:t>
            </a:r>
            <a:r>
              <a:rPr lang="en-US" dirty="0" smtClean="0"/>
              <a:t/>
            </a:r>
            <a:br>
              <a:rPr lang="en-US" dirty="0" smtClean="0"/>
            </a:br>
            <a:r>
              <a:rPr lang="en-US" dirty="0" smtClean="0">
                <a:solidFill>
                  <a:srgbClr val="FFFF00"/>
                </a:solidFill>
              </a:rPr>
              <a:t>The Transformation of Human Nature through Participation in the Divine Nature</a:t>
            </a:r>
            <a:endParaRPr lang="en-US" dirty="0">
              <a:solidFill>
                <a:srgbClr val="FFFF00"/>
              </a:solidFill>
            </a:endParaRPr>
          </a:p>
        </p:txBody>
      </p:sp>
      <p:sp>
        <p:nvSpPr>
          <p:cNvPr id="3" name="Subtitle 2"/>
          <p:cNvSpPr>
            <a:spLocks noGrp="1"/>
          </p:cNvSpPr>
          <p:nvPr>
            <p:ph type="subTitle" idx="1"/>
          </p:nvPr>
        </p:nvSpPr>
        <p:spPr/>
        <p:txBody>
          <a:bodyPr>
            <a:normAutofit lnSpcReduction="10000"/>
          </a:bodyPr>
          <a:lstStyle/>
          <a:p>
            <a:r>
              <a:rPr lang="en-US" dirty="0" smtClean="0"/>
              <a:t>A Tuesday-night series of learning at Holy Trinity Church</a:t>
            </a:r>
          </a:p>
          <a:p>
            <a:r>
              <a:rPr lang="en-US" dirty="0" smtClean="0"/>
              <a:t>Winter-Spring 2013</a:t>
            </a:r>
            <a:endParaRPr lang="en-US" dirty="0"/>
          </a:p>
        </p:txBody>
      </p:sp>
    </p:spTree>
    <p:extLst>
      <p:ext uri="{BB962C8B-B14F-4D97-AF65-F5344CB8AC3E}">
        <p14:creationId xmlns:p14="http://schemas.microsoft.com/office/powerpoint/2010/main" val="14612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Athanasius</a:t>
            </a:r>
            <a:endParaRPr lang="en-US" dirty="0"/>
          </a:p>
        </p:txBody>
      </p:sp>
      <p:sp>
        <p:nvSpPr>
          <p:cNvPr id="3" name="Content Placeholder 2"/>
          <p:cNvSpPr>
            <a:spLocks noGrp="1"/>
          </p:cNvSpPr>
          <p:nvPr>
            <p:ph idx="1"/>
          </p:nvPr>
        </p:nvSpPr>
        <p:spPr>
          <a:xfrm>
            <a:off x="228600" y="1219200"/>
            <a:ext cx="8610600" cy="5334000"/>
          </a:xfrm>
        </p:spPr>
        <p:txBody>
          <a:bodyPr>
            <a:noAutofit/>
          </a:bodyPr>
          <a:lstStyle/>
          <a:p>
            <a:r>
              <a:rPr lang="en-US" sz="2700" dirty="0"/>
              <a:t>Unlike Origen, Athanasius very rarely refers to human beings as ‘gods’. </a:t>
            </a:r>
            <a:r>
              <a:rPr lang="en-US" sz="2700" dirty="0" smtClean="0"/>
              <a:t>In </a:t>
            </a:r>
            <a:r>
              <a:rPr lang="en-US" sz="2700" dirty="0"/>
              <a:t>comparison with Clement and Origen, </a:t>
            </a:r>
            <a:r>
              <a:rPr lang="en-US" sz="2700" dirty="0" smtClean="0"/>
              <a:t>he narrowed </a:t>
            </a:r>
            <a:r>
              <a:rPr lang="en-US" sz="2700" dirty="0"/>
              <a:t>the range of deification vocabulary and went further than his predecessors in distinguishing between pagan deiﬁcation and its Christian counterpart.</a:t>
            </a:r>
          </a:p>
          <a:p>
            <a:r>
              <a:rPr lang="en-US" sz="2700" dirty="0"/>
              <a:t>Athanasius’ ﬁrst use of </a:t>
            </a:r>
            <a:r>
              <a:rPr lang="en-US" sz="2700" dirty="0" err="1">
                <a:latin typeface="Calibri" pitchFamily="34" charset="0"/>
              </a:rPr>
              <a:t>θεο</a:t>
            </a:r>
            <a:r>
              <a:rPr lang="en-US" sz="2700" dirty="0">
                <a:latin typeface="Calibri" pitchFamily="34" charset="0"/>
              </a:rPr>
              <a:t>ποιέω</a:t>
            </a:r>
            <a:r>
              <a:rPr lang="en-US" sz="2700" dirty="0"/>
              <a:t> in a Christian theological context is in the famous statement in </a:t>
            </a:r>
            <a:r>
              <a:rPr lang="en-US" sz="2700" dirty="0" smtClean="0">
                <a:solidFill>
                  <a:srgbClr val="FFFF00"/>
                </a:solidFill>
              </a:rPr>
              <a:t>De </a:t>
            </a:r>
            <a:r>
              <a:rPr lang="en-US" sz="2700" dirty="0">
                <a:solidFill>
                  <a:srgbClr val="FFFF00"/>
                </a:solidFill>
              </a:rPr>
              <a:t>Incarnatione 54</a:t>
            </a:r>
            <a:r>
              <a:rPr lang="en-US" sz="2700" dirty="0"/>
              <a:t>: </a:t>
            </a:r>
            <a:r>
              <a:rPr lang="en-US" sz="2700" dirty="0" smtClean="0"/>
              <a:t>“he </a:t>
            </a:r>
            <a:r>
              <a:rPr lang="en-US" sz="2700" dirty="0"/>
              <a:t>became human that we might become </a:t>
            </a:r>
            <a:r>
              <a:rPr lang="en-US" sz="2700" dirty="0" smtClean="0"/>
              <a:t>divine” </a:t>
            </a:r>
            <a:r>
              <a:rPr lang="en-US" sz="2700" dirty="0">
                <a:latin typeface="Calibri" pitchFamily="34" charset="0"/>
              </a:rPr>
              <a:t>(αυτός γαρ ενηνθρώπησεν, ίνα ηµείς θεοποιηθώµεν</a:t>
            </a:r>
            <a:r>
              <a:rPr lang="en-US" sz="2700" dirty="0"/>
              <a:t>), a more concise statement of Irenaeus’ ‘exchange formula.’ Like Irenaeus, Athanasius saw salvation as a reorientation of fallen humanity towards the divine</a:t>
            </a:r>
            <a:r>
              <a:rPr lang="en-US" sz="2700" dirty="0" smtClean="0"/>
              <a:t>.</a:t>
            </a:r>
            <a:endParaRPr lang="en-US" sz="2700" dirty="0"/>
          </a:p>
        </p:txBody>
      </p:sp>
    </p:spTree>
    <p:extLst>
      <p:ext uri="{BB962C8B-B14F-4D97-AF65-F5344CB8AC3E}">
        <p14:creationId xmlns:p14="http://schemas.microsoft.com/office/powerpoint/2010/main" val="3089001776"/>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Athanasius</a:t>
            </a:r>
            <a:endParaRPr lang="en-US" dirty="0"/>
          </a:p>
        </p:txBody>
      </p:sp>
      <p:sp>
        <p:nvSpPr>
          <p:cNvPr id="3" name="Content Placeholder 2"/>
          <p:cNvSpPr>
            <a:spLocks noGrp="1"/>
          </p:cNvSpPr>
          <p:nvPr>
            <p:ph idx="1"/>
          </p:nvPr>
        </p:nvSpPr>
        <p:spPr>
          <a:xfrm>
            <a:off x="228600" y="1219200"/>
            <a:ext cx="8610600" cy="5334000"/>
          </a:xfrm>
        </p:spPr>
        <p:txBody>
          <a:bodyPr>
            <a:noAutofit/>
          </a:bodyPr>
          <a:lstStyle/>
          <a:p>
            <a:r>
              <a:rPr lang="en-US" sz="2800" dirty="0"/>
              <a:t>If the Old Testament makes mention of Moses and others as sons and gods (cf. </a:t>
            </a:r>
            <a:r>
              <a:rPr lang="en-US" sz="2800" dirty="0">
                <a:solidFill>
                  <a:srgbClr val="FFFF00"/>
                </a:solidFill>
              </a:rPr>
              <a:t>Exod. 7:1</a:t>
            </a:r>
            <a:r>
              <a:rPr lang="en-US" sz="2800" dirty="0"/>
              <a:t>; </a:t>
            </a:r>
            <a:r>
              <a:rPr lang="en-US" sz="2800" dirty="0">
                <a:solidFill>
                  <a:srgbClr val="FFFF00"/>
                </a:solidFill>
              </a:rPr>
              <a:t>Ps. 82:1</a:t>
            </a:r>
            <a:r>
              <a:rPr lang="en-US" sz="2800" dirty="0"/>
              <a:t>), that implies that the true Son and God in whom they participate must have pre-existed them. </a:t>
            </a:r>
            <a:r>
              <a:rPr lang="en-US" sz="2800" dirty="0" smtClean="0"/>
              <a:t>For </a:t>
            </a:r>
            <a:r>
              <a:rPr lang="en-US" sz="2800" dirty="0"/>
              <a:t>‘how can there be deiﬁcation apart from the Logos, and before him?’ (</a:t>
            </a:r>
            <a:r>
              <a:rPr lang="en-US" sz="2800" dirty="0">
                <a:latin typeface="Calibri" pitchFamily="34" charset="0"/>
              </a:rPr>
              <a:t>π</a:t>
            </a:r>
            <a:r>
              <a:rPr lang="en-US" sz="2800" dirty="0" err="1">
                <a:latin typeface="Calibri" pitchFamily="34" charset="0"/>
              </a:rPr>
              <a:t>ως</a:t>
            </a:r>
            <a:r>
              <a:rPr lang="en-US" sz="2800" dirty="0">
                <a:latin typeface="Calibri" pitchFamily="34" charset="0"/>
              </a:rPr>
              <a:t> </a:t>
            </a:r>
            <a:r>
              <a:rPr lang="en-US" sz="2800" dirty="0" err="1">
                <a:latin typeface="Calibri" pitchFamily="34" charset="0"/>
              </a:rPr>
              <a:t>δε</a:t>
            </a:r>
            <a:r>
              <a:rPr lang="en-US" sz="2800" dirty="0">
                <a:latin typeface="Calibri" pitchFamily="34" charset="0"/>
              </a:rPr>
              <a:t> και </a:t>
            </a:r>
            <a:r>
              <a:rPr lang="en-US" sz="2800" dirty="0" err="1">
                <a:latin typeface="Calibri" pitchFamily="34" charset="0"/>
              </a:rPr>
              <a:t>θεο</a:t>
            </a:r>
            <a:r>
              <a:rPr lang="en-US" sz="2800" dirty="0">
                <a:latin typeface="Calibri" pitchFamily="34" charset="0"/>
              </a:rPr>
              <a:t>ποίησις γένοιτ΄αν χωρίς του Λόγου, και προ αυτού</a:t>
            </a:r>
            <a:r>
              <a:rPr lang="en-US" sz="2800" dirty="0"/>
              <a:t>)</a:t>
            </a:r>
          </a:p>
          <a:p>
            <a:r>
              <a:rPr lang="en-US" sz="2800" dirty="0"/>
              <a:t>That certain human beings had been deiﬁed in the past is taken for granted. </a:t>
            </a:r>
            <a:r>
              <a:rPr lang="en-US" sz="2800" dirty="0">
                <a:solidFill>
                  <a:srgbClr val="FFFF00"/>
                </a:solidFill>
              </a:rPr>
              <a:t>For deiﬁcation itself was not a point of contention with the Arians, </a:t>
            </a:r>
            <a:r>
              <a:rPr lang="en-US" sz="2800" dirty="0" smtClean="0">
                <a:solidFill>
                  <a:srgbClr val="FFFF00"/>
                </a:solidFill>
              </a:rPr>
              <a:t>since </a:t>
            </a:r>
            <a:r>
              <a:rPr lang="en-US" sz="2800" dirty="0">
                <a:solidFill>
                  <a:srgbClr val="FFFF00"/>
                </a:solidFill>
              </a:rPr>
              <a:t>they held Christ himself to have been deiﬁed. </a:t>
            </a:r>
            <a:r>
              <a:rPr lang="en-US" sz="2800" dirty="0"/>
              <a:t>Athanasius therefore uses deiﬁcation to prove the existence of the deifying power, and consequently the full divinity, of the Son</a:t>
            </a:r>
            <a:r>
              <a:rPr lang="en-US" sz="2800" dirty="0" smtClean="0"/>
              <a:t>.</a:t>
            </a:r>
            <a:endParaRPr lang="en-US" sz="2800" dirty="0"/>
          </a:p>
        </p:txBody>
      </p:sp>
    </p:spTree>
    <p:extLst>
      <p:ext uri="{BB962C8B-B14F-4D97-AF65-F5344CB8AC3E}">
        <p14:creationId xmlns:p14="http://schemas.microsoft.com/office/powerpoint/2010/main" val="4148321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Athanasius</a:t>
            </a:r>
            <a:endParaRPr lang="en-US" dirty="0"/>
          </a:p>
        </p:txBody>
      </p:sp>
      <p:sp>
        <p:nvSpPr>
          <p:cNvPr id="3" name="Content Placeholder 2"/>
          <p:cNvSpPr>
            <a:spLocks noGrp="1"/>
          </p:cNvSpPr>
          <p:nvPr>
            <p:ph idx="1"/>
          </p:nvPr>
        </p:nvSpPr>
        <p:spPr>
          <a:xfrm>
            <a:off x="228600" y="1219200"/>
            <a:ext cx="8610600" cy="5334000"/>
          </a:xfrm>
        </p:spPr>
        <p:txBody>
          <a:bodyPr>
            <a:noAutofit/>
          </a:bodyPr>
          <a:lstStyle/>
          <a:p>
            <a:r>
              <a:rPr lang="en-US" sz="2800" dirty="0"/>
              <a:t>In his </a:t>
            </a:r>
            <a:r>
              <a:rPr lang="en-US" sz="2800" i="1" dirty="0">
                <a:solidFill>
                  <a:srgbClr val="FFFF00"/>
                </a:solidFill>
              </a:rPr>
              <a:t>Discourses Against the Arians</a:t>
            </a:r>
            <a:r>
              <a:rPr lang="en-US" sz="2800" dirty="0"/>
              <a:t>, Athanasius </a:t>
            </a:r>
            <a:r>
              <a:rPr lang="en-US" sz="2800" dirty="0" smtClean="0"/>
              <a:t>rejected </a:t>
            </a:r>
            <a:r>
              <a:rPr lang="en-US" sz="2800" dirty="0"/>
              <a:t>the Arian contention that the Son is himself a participant in divinity and therefore </a:t>
            </a:r>
            <a:r>
              <a:rPr lang="en-US" sz="2800" dirty="0" smtClean="0"/>
              <a:t>deiﬁed.</a:t>
            </a:r>
            <a:endParaRPr lang="en-US" sz="2800" dirty="0"/>
          </a:p>
          <a:p>
            <a:r>
              <a:rPr lang="en-US" sz="2800" dirty="0">
                <a:solidFill>
                  <a:srgbClr val="FFFF00"/>
                </a:solidFill>
              </a:rPr>
              <a:t>Philippians 2: 9–10</a:t>
            </a:r>
            <a:r>
              <a:rPr lang="en-US" sz="2800" dirty="0"/>
              <a:t> </a:t>
            </a:r>
            <a:r>
              <a:rPr lang="en-US" sz="2800" dirty="0" smtClean="0"/>
              <a:t>(“therefore God also highly exalted him and gave him the name that is above every name, that at the name of Jesus every knee should bend”) was </a:t>
            </a:r>
            <a:r>
              <a:rPr lang="en-US" sz="2800" dirty="0"/>
              <a:t>a favorite Arian text, but Athanasius countered that it does not imply that the Son himself was promoted. “He was not man and then became God, but he was God and then became man, and that to deify us (</a:t>
            </a:r>
            <a:r>
              <a:rPr lang="en-US" sz="2800" dirty="0" err="1">
                <a:latin typeface="Calibri" pitchFamily="34" charset="0"/>
              </a:rPr>
              <a:t>ίν</a:t>
            </a:r>
            <a:r>
              <a:rPr lang="en-US" sz="2800" dirty="0">
                <a:latin typeface="Calibri" pitchFamily="34" charset="0"/>
              </a:rPr>
              <a:t>α µάλλον ηµάς θεοποιήση</a:t>
            </a:r>
            <a:r>
              <a:rPr lang="en-US" sz="2800" dirty="0" smtClean="0"/>
              <a:t>).”</a:t>
            </a:r>
            <a:endParaRPr lang="en-US" sz="2800" dirty="0"/>
          </a:p>
        </p:txBody>
      </p:sp>
    </p:spTree>
    <p:extLst>
      <p:ext uri="{BB962C8B-B14F-4D97-AF65-F5344CB8AC3E}">
        <p14:creationId xmlns:p14="http://schemas.microsoft.com/office/powerpoint/2010/main" val="271999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pPr marL="0" indent="0">
              <a:buNone/>
            </a:pPr>
            <a:r>
              <a:rPr lang="en-US" sz="2800" dirty="0"/>
              <a:t>Athanasius was careful to explain in what sense God ‘exalted’ the Son and ‘bestowed’ the name of Jesus on him </a:t>
            </a:r>
            <a:r>
              <a:rPr lang="en-US" sz="2800" dirty="0" smtClean="0"/>
              <a:t>(Phil</a:t>
            </a:r>
            <a:r>
              <a:rPr lang="en-US" sz="2800" dirty="0"/>
              <a:t>. </a:t>
            </a:r>
            <a:r>
              <a:rPr lang="en-US" sz="2800" dirty="0" smtClean="0"/>
              <a:t>2:9</a:t>
            </a:r>
            <a:r>
              <a:rPr lang="en-US" sz="2800" dirty="0"/>
              <a:t>). </a:t>
            </a:r>
            <a:r>
              <a:rPr lang="en-US" sz="2800" dirty="0" smtClean="0"/>
              <a:t>The </a:t>
            </a:r>
            <a:r>
              <a:rPr lang="en-US" sz="2800" dirty="0"/>
              <a:t>Word was not diminished in receiving a body, </a:t>
            </a:r>
            <a:r>
              <a:rPr lang="en-US" sz="2800" dirty="0" smtClean="0"/>
              <a:t>but </a:t>
            </a:r>
            <a:r>
              <a:rPr lang="en-US" sz="2800" dirty="0"/>
              <a:t>rather he deiﬁed that which he put on, and moreover bestowed it freely on the human </a:t>
            </a:r>
            <a:r>
              <a:rPr lang="en-US" sz="2800" dirty="0" smtClean="0"/>
              <a:t>race. </a:t>
            </a:r>
            <a:r>
              <a:rPr lang="en-US" sz="2800" dirty="0"/>
              <a:t>It was the human body that was exalted, </a:t>
            </a:r>
            <a:r>
              <a:rPr lang="en-US" sz="2800" dirty="0" smtClean="0"/>
              <a:t>and </a:t>
            </a:r>
            <a:r>
              <a:rPr lang="en-US" sz="2800" dirty="0"/>
              <a:t>we share in the deiﬁed ﬂesh which he put on, for it was our own fallen ﬂesh. We are redeemed from sin, raised from the dead, and exalted to </a:t>
            </a:r>
            <a:r>
              <a:rPr lang="en-US" sz="2800" dirty="0" smtClean="0"/>
              <a:t>heaven. </a:t>
            </a:r>
            <a:r>
              <a:rPr lang="en-US" sz="2800" dirty="0"/>
              <a:t>What is ‘bestowed’ on the Son only touches his humanity, and is the exaltation and grace which he himself gives to believers. This exaltation of human nature in </a:t>
            </a:r>
            <a:r>
              <a:rPr lang="en-US" sz="2800" dirty="0" smtClean="0"/>
              <a:t>Christ is its </a:t>
            </a:r>
            <a:r>
              <a:rPr lang="en-US" sz="2800" dirty="0"/>
              <a:t>deiﬁcation. The created body of Christ was prepared ‘that in him we might be capable of being renewed and deiﬁed</a:t>
            </a:r>
            <a:r>
              <a:rPr lang="en-US" sz="2800" dirty="0" smtClean="0"/>
              <a:t>.’ (</a:t>
            </a:r>
            <a:r>
              <a:rPr lang="en-US" sz="2800" dirty="0">
                <a:solidFill>
                  <a:srgbClr val="FFFF00"/>
                </a:solidFill>
              </a:rPr>
              <a:t>CA </a:t>
            </a:r>
            <a:r>
              <a:rPr lang="en-US" sz="2800" dirty="0" smtClean="0">
                <a:solidFill>
                  <a:srgbClr val="FFFF00"/>
                </a:solidFill>
              </a:rPr>
              <a:t>1.42 et </a:t>
            </a:r>
            <a:r>
              <a:rPr lang="en-US" sz="2800" dirty="0" err="1" smtClean="0">
                <a:solidFill>
                  <a:srgbClr val="FFFF00"/>
                </a:solidFill>
              </a:rPr>
              <a:t>seq</a:t>
            </a:r>
            <a:r>
              <a:rPr lang="en-US" sz="2800" dirty="0" smtClean="0"/>
              <a:t>)</a:t>
            </a:r>
            <a:endParaRPr lang="en-US" sz="2800" dirty="0"/>
          </a:p>
        </p:txBody>
      </p:sp>
    </p:spTree>
    <p:extLst>
      <p:ext uri="{BB962C8B-B14F-4D97-AF65-F5344CB8AC3E}">
        <p14:creationId xmlns:p14="http://schemas.microsoft.com/office/powerpoint/2010/main" val="2143103008"/>
      </p:ext>
    </p:extLst>
  </p:cSld>
  <p:clrMapOvr>
    <a:masterClrMapping/>
  </p:clrMapOvr>
  <mc:AlternateContent xmlns:mc="http://schemas.openxmlformats.org/markup-compatibility/2006" xmlns:p14="http://schemas.microsoft.com/office/powerpoint/2010/main">
    <mc:Choice Requires="p14">
      <p:transition spd="slow" p14:dur="40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pPr marL="0" indent="0">
              <a:buNone/>
            </a:pPr>
            <a:r>
              <a:rPr lang="en-US" sz="2700" dirty="0"/>
              <a:t>“The body . . . seems to represent for Athanasius what most immediately belongs to humanity, as its own, and thus what is primarily to be transcended. The soul is not conceived in the same way––as that which is to be transcended––not because it is naturally superior to the body or more “divine”, but simply because the soul is supposed to be the organ which actually eﬀects this self-transcendence. In other words, the soul is conceived more as the subject of self-transcendence and the body as what has to be transcended. Moreover . . . the body is not the object of this self-transcendence because it is evil, but precisely because it is what is “closest to humanity</a:t>
            </a:r>
            <a:r>
              <a:rPr lang="en-US" sz="2700" dirty="0" smtClean="0"/>
              <a:t>”… it </a:t>
            </a:r>
            <a:r>
              <a:rPr lang="en-US" sz="2700" dirty="0"/>
              <a:t>seems that for Athanasius </a:t>
            </a:r>
            <a:r>
              <a:rPr lang="en-US" sz="2700" dirty="0">
                <a:solidFill>
                  <a:srgbClr val="FFFF00"/>
                </a:solidFill>
              </a:rPr>
              <a:t>the ‘selfness’ of being human resides particularly in the body</a:t>
            </a:r>
            <a:r>
              <a:rPr lang="en-US" sz="2700" dirty="0"/>
              <a:t>.” </a:t>
            </a:r>
            <a:r>
              <a:rPr lang="en-US" sz="2700" dirty="0" smtClean="0"/>
              <a:t> (</a:t>
            </a:r>
            <a:r>
              <a:rPr lang="en-US" sz="2700" dirty="0" err="1"/>
              <a:t>Khaled</a:t>
            </a:r>
            <a:r>
              <a:rPr lang="en-US" sz="2700" dirty="0"/>
              <a:t> </a:t>
            </a:r>
            <a:r>
              <a:rPr lang="en-US" sz="2700" dirty="0" err="1"/>
              <a:t>Anatolios</a:t>
            </a:r>
            <a:r>
              <a:rPr lang="en-US" sz="2700" dirty="0"/>
              <a:t>, </a:t>
            </a:r>
            <a:r>
              <a:rPr lang="en-US" sz="2700" i="1" dirty="0"/>
              <a:t>Athanasius: The Coherence of His Thought</a:t>
            </a:r>
            <a:r>
              <a:rPr lang="en-US" sz="2700" dirty="0"/>
              <a:t>, </a:t>
            </a:r>
            <a:r>
              <a:rPr lang="en-US" sz="2700" dirty="0" smtClean="0"/>
              <a:t>p. </a:t>
            </a:r>
            <a:r>
              <a:rPr lang="en-US" sz="2700" dirty="0"/>
              <a:t>64) </a:t>
            </a:r>
          </a:p>
        </p:txBody>
      </p:sp>
    </p:spTree>
    <p:extLst>
      <p:ext uri="{BB962C8B-B14F-4D97-AF65-F5344CB8AC3E}">
        <p14:creationId xmlns:p14="http://schemas.microsoft.com/office/powerpoint/2010/main" val="411896798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pPr marL="0" indent="0">
              <a:buNone/>
            </a:pPr>
            <a:r>
              <a:rPr lang="en-US" sz="2800" dirty="0"/>
              <a:t>The incarnate Word took our nature into himself in order to save it</a:t>
            </a:r>
            <a:r>
              <a:rPr lang="en-US" sz="2800" dirty="0" smtClean="0"/>
              <a:t>. </a:t>
            </a:r>
            <a:r>
              <a:rPr lang="en-US" sz="2800" dirty="0"/>
              <a:t>Athanasius understood redemption </a:t>
            </a:r>
            <a:r>
              <a:rPr lang="en-US" sz="2800" dirty="0" smtClean="0"/>
              <a:t>“as </a:t>
            </a:r>
            <a:r>
              <a:rPr lang="en-US" sz="2800" dirty="0"/>
              <a:t>taking place within the </a:t>
            </a:r>
            <a:r>
              <a:rPr lang="en-US" sz="2800" dirty="0" err="1"/>
              <a:t>mediatorial</a:t>
            </a:r>
            <a:r>
              <a:rPr lang="en-US" sz="2800" dirty="0"/>
              <a:t> life and person of </a:t>
            </a:r>
            <a:r>
              <a:rPr lang="en-US" sz="2800" dirty="0" smtClean="0"/>
              <a:t>the Incarnate </a:t>
            </a:r>
            <a:r>
              <a:rPr lang="en-US" sz="2800" dirty="0"/>
              <a:t>Son. Just as he thought of the Logos as internal to the being of God, so he thinks of our salvation as taking place in the </a:t>
            </a:r>
            <a:r>
              <a:rPr lang="en-US" sz="2800" dirty="0">
                <a:solidFill>
                  <a:srgbClr val="FFFF00"/>
                </a:solidFill>
              </a:rPr>
              <a:t>inner relations </a:t>
            </a:r>
            <a:r>
              <a:rPr lang="en-US" sz="2800" dirty="0"/>
              <a:t>of the Mediator (</a:t>
            </a:r>
            <a:r>
              <a:rPr lang="en-US" sz="2800" dirty="0">
                <a:latin typeface="Calibri" pitchFamily="34" charset="0"/>
              </a:rPr>
              <a:t>µ</a:t>
            </a:r>
            <a:r>
              <a:rPr lang="en-US" sz="2800" dirty="0" err="1">
                <a:latin typeface="Calibri" pitchFamily="34" charset="0"/>
              </a:rPr>
              <a:t>εσίτης</a:t>
            </a:r>
            <a:r>
              <a:rPr lang="en-US" sz="2800" dirty="0"/>
              <a:t>), and not simply in Christ’s </a:t>
            </a:r>
            <a:r>
              <a:rPr lang="en-US" sz="2800" dirty="0">
                <a:solidFill>
                  <a:srgbClr val="FFFF00"/>
                </a:solidFill>
              </a:rPr>
              <a:t>external relations </a:t>
            </a:r>
            <a:r>
              <a:rPr lang="en-US" sz="2800" dirty="0"/>
              <a:t>with </a:t>
            </a:r>
            <a:r>
              <a:rPr lang="en-US" sz="2800" dirty="0" smtClean="0"/>
              <a:t>sinners”(Torrance). </a:t>
            </a:r>
            <a:r>
              <a:rPr lang="en-US" sz="2800" dirty="0"/>
              <a:t>Or, </a:t>
            </a:r>
            <a:r>
              <a:rPr lang="en-US" sz="2800" dirty="0" smtClean="0"/>
              <a:t>“our </a:t>
            </a:r>
            <a:r>
              <a:rPr lang="en-US" sz="2800" dirty="0"/>
              <a:t>whole salvation and deiﬁcation are rooted in our human condition’s being </a:t>
            </a:r>
            <a:r>
              <a:rPr lang="en-US" sz="2800" dirty="0" smtClean="0"/>
              <a:t>‘ascribed’ </a:t>
            </a:r>
            <a:r>
              <a:rPr lang="en-US" sz="2800" dirty="0"/>
              <a:t>to the Word, for that is what essentially constitutes our own being </a:t>
            </a:r>
            <a:r>
              <a:rPr lang="en-US" sz="2800" dirty="0" smtClean="0"/>
              <a:t>‘</a:t>
            </a:r>
            <a:r>
              <a:rPr lang="en-US" sz="2800" dirty="0" smtClean="0">
                <a:solidFill>
                  <a:srgbClr val="FFFF00"/>
                </a:solidFill>
              </a:rPr>
              <a:t>Worded</a:t>
            </a:r>
            <a:r>
              <a:rPr lang="en-US" sz="2800" dirty="0" smtClean="0"/>
              <a:t>’” (</a:t>
            </a:r>
            <a:r>
              <a:rPr lang="en-US" sz="2800" dirty="0" err="1" smtClean="0"/>
              <a:t>Anatolios</a:t>
            </a:r>
            <a:r>
              <a:rPr lang="en-US" sz="2800" dirty="0" smtClean="0"/>
              <a:t>). </a:t>
            </a:r>
            <a:r>
              <a:rPr lang="en-US" sz="2800" dirty="0"/>
              <a:t>Human nature becomes the Word’s ‘own’ so that we are </a:t>
            </a:r>
            <a:r>
              <a:rPr lang="en-US" sz="2800" dirty="0" smtClean="0"/>
              <a:t>somehow incorporated </a:t>
            </a:r>
            <a:r>
              <a:rPr lang="en-US" sz="2800" dirty="0"/>
              <a:t>into the incarnate Word and beneﬁt from the ‘giving’ and ‘receiving’, the </a:t>
            </a:r>
            <a:r>
              <a:rPr lang="en-US" sz="2800" dirty="0" smtClean="0"/>
              <a:t>exchange </a:t>
            </a:r>
            <a:r>
              <a:rPr lang="en-US" sz="2800" dirty="0"/>
              <a:t>of </a:t>
            </a:r>
            <a:r>
              <a:rPr lang="en-US" sz="2800" dirty="0" smtClean="0"/>
              <a:t>attributes</a:t>
            </a:r>
            <a:r>
              <a:rPr lang="en-US" sz="2800" dirty="0"/>
              <a:t>, between God </a:t>
            </a:r>
            <a:r>
              <a:rPr lang="en-US" sz="2800" dirty="0" smtClean="0"/>
              <a:t>and created humans.</a:t>
            </a:r>
            <a:endParaRPr lang="en-US" sz="2800" dirty="0"/>
          </a:p>
        </p:txBody>
      </p:sp>
    </p:spTree>
    <p:extLst>
      <p:ext uri="{BB962C8B-B14F-4D97-AF65-F5344CB8AC3E}">
        <p14:creationId xmlns:p14="http://schemas.microsoft.com/office/powerpoint/2010/main" val="1637307570"/>
      </p:ext>
    </p:extLst>
  </p:cSld>
  <p:clrMapOvr>
    <a:masterClrMapping/>
  </p:clrMapOvr>
  <mc:AlternateContent xmlns:mc="http://schemas.openxmlformats.org/markup-compatibility/2006" xmlns:p14="http://schemas.microsoft.com/office/powerpoint/2010/main">
    <mc:Choice Requires="p14">
      <p:transition spd="slow" p14:dur="4000">
        <p14:warp dir="i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pPr marL="0" indent="0">
              <a:buNone/>
            </a:pPr>
            <a:r>
              <a:rPr lang="en-US" sz="2800" dirty="0" smtClean="0"/>
              <a:t>In </a:t>
            </a:r>
            <a:r>
              <a:rPr lang="en-US" sz="2800" dirty="0" smtClean="0">
                <a:solidFill>
                  <a:srgbClr val="FFFF00"/>
                </a:solidFill>
              </a:rPr>
              <a:t>Contra </a:t>
            </a:r>
            <a:r>
              <a:rPr lang="en-US" sz="2800" dirty="0" err="1">
                <a:solidFill>
                  <a:srgbClr val="FFFF00"/>
                </a:solidFill>
              </a:rPr>
              <a:t>Arianos</a:t>
            </a:r>
            <a:r>
              <a:rPr lang="en-US" sz="2800" dirty="0">
                <a:solidFill>
                  <a:srgbClr val="FFFF00"/>
                </a:solidFill>
              </a:rPr>
              <a:t> </a:t>
            </a:r>
            <a:r>
              <a:rPr lang="en-US" sz="2800" dirty="0" smtClean="0">
                <a:solidFill>
                  <a:srgbClr val="FFFF00"/>
                </a:solidFill>
              </a:rPr>
              <a:t>2.70</a:t>
            </a:r>
            <a:r>
              <a:rPr lang="en-US" sz="2800" dirty="0"/>
              <a:t>, </a:t>
            </a:r>
            <a:r>
              <a:rPr lang="en-US" sz="2800" dirty="0" smtClean="0"/>
              <a:t>Athanasius </a:t>
            </a:r>
            <a:r>
              <a:rPr lang="en-US" sz="2800" dirty="0"/>
              <a:t>explains </a:t>
            </a:r>
            <a:r>
              <a:rPr lang="en-US" sz="2800" dirty="0" smtClean="0"/>
              <a:t>how </a:t>
            </a:r>
            <a:r>
              <a:rPr lang="en-US" sz="2800" dirty="0"/>
              <a:t>the new creation could not have been brought about if Christ had been a creature. The Logos assumed a created human body </a:t>
            </a:r>
            <a:r>
              <a:rPr lang="en-US" sz="2800" dirty="0" smtClean="0"/>
              <a:t>“</a:t>
            </a:r>
            <a:r>
              <a:rPr lang="en-US" sz="2800" dirty="0"/>
              <a:t>that having renewed it as its creator, he might deify it in himself, and thus might bring us all into the kingdom of heaven in his likeness. For man would not have been deiﬁed if he had been united with a creature, </a:t>
            </a:r>
            <a:r>
              <a:rPr lang="en-US" sz="2800" dirty="0" smtClean="0"/>
              <a:t>nor </a:t>
            </a:r>
            <a:r>
              <a:rPr lang="en-US" sz="2800" dirty="0"/>
              <a:t>would man have been brought into the Father’s presence unless he who had put on the body had been </a:t>
            </a:r>
            <a:r>
              <a:rPr lang="en-US" sz="2800" dirty="0" smtClean="0"/>
              <a:t>God’s natural </a:t>
            </a:r>
            <a:r>
              <a:rPr lang="en-US" sz="2800" dirty="0"/>
              <a:t>and true Word. And just as we would not have been delivered from sin and the curse, if it had not been natural </a:t>
            </a:r>
            <a:r>
              <a:rPr lang="en-US" sz="2800" dirty="0" smtClean="0"/>
              <a:t>ﬂesh </a:t>
            </a:r>
            <a:r>
              <a:rPr lang="en-US" sz="2800" dirty="0"/>
              <a:t>which the Word put on (for we </a:t>
            </a:r>
            <a:r>
              <a:rPr lang="en-US" sz="2800" dirty="0" smtClean="0"/>
              <a:t>would </a:t>
            </a:r>
            <a:r>
              <a:rPr lang="en-US" sz="2800" dirty="0"/>
              <a:t>have had nothing in </a:t>
            </a:r>
            <a:r>
              <a:rPr lang="en-US" sz="2800" dirty="0" smtClean="0"/>
              <a:t>common), </a:t>
            </a:r>
            <a:r>
              <a:rPr lang="en-US" sz="2800" dirty="0"/>
              <a:t>so also man would not have been deiﬁed unless the Word who became ﬂesh had been by nature from the </a:t>
            </a:r>
            <a:r>
              <a:rPr lang="en-US" sz="2800" dirty="0" smtClean="0"/>
              <a:t>Father.”</a:t>
            </a:r>
            <a:endParaRPr lang="en-US" sz="2800" dirty="0"/>
          </a:p>
        </p:txBody>
      </p:sp>
    </p:spTree>
    <p:extLst>
      <p:ext uri="{BB962C8B-B14F-4D97-AF65-F5344CB8AC3E}">
        <p14:creationId xmlns:p14="http://schemas.microsoft.com/office/powerpoint/2010/main" val="9622228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r>
              <a:rPr lang="en-US" sz="2800" dirty="0"/>
              <a:t>Key idea: </a:t>
            </a:r>
            <a:r>
              <a:rPr lang="en-US" sz="2800" dirty="0">
                <a:solidFill>
                  <a:srgbClr val="FFFF00"/>
                </a:solidFill>
              </a:rPr>
              <a:t>Solidarity of the human race</a:t>
            </a:r>
            <a:r>
              <a:rPr lang="en-US" sz="2800" dirty="0"/>
              <a:t>. The ‘humanity’ that is deiﬁed is both the body of Christ and the human race. Solidarity of the whole human race with the body which the Logos assumed. </a:t>
            </a:r>
            <a:endParaRPr lang="en-US" sz="2800" dirty="0" smtClean="0"/>
          </a:p>
          <a:p>
            <a:r>
              <a:rPr lang="en-US" sz="2800" dirty="0" smtClean="0"/>
              <a:t>Athanasius moves </a:t>
            </a:r>
            <a:r>
              <a:rPr lang="en-US" sz="2800" dirty="0"/>
              <a:t>easily from the deiﬁcation of a body to the deiﬁcation of humanity as a whole. The renewal of the human race is like a second creation carried out by the Creator, but </a:t>
            </a:r>
            <a:r>
              <a:rPr lang="en-US" sz="2800" dirty="0">
                <a:solidFill>
                  <a:srgbClr val="FFFF00"/>
                </a:solidFill>
              </a:rPr>
              <a:t>this time from within</a:t>
            </a:r>
            <a:r>
              <a:rPr lang="en-US" sz="2800" dirty="0"/>
              <a:t>. The unity of humankind, which Athanasius takes for granted, means that the whole of human nature is deiﬁed in principle when the human nature which the </a:t>
            </a:r>
            <a:r>
              <a:rPr lang="en-US" sz="2800" dirty="0" smtClean="0"/>
              <a:t>Logos assumed </a:t>
            </a:r>
            <a:r>
              <a:rPr lang="en-US" sz="2800" dirty="0"/>
              <a:t>is deiﬁed by him. </a:t>
            </a:r>
            <a:r>
              <a:rPr lang="en-US" sz="2800" dirty="0">
                <a:solidFill>
                  <a:srgbClr val="FFFF00"/>
                </a:solidFill>
              </a:rPr>
              <a:t>The deiﬁcation of humanity in principle, however, still leaves salvation to be appropriated by individuals</a:t>
            </a:r>
            <a:r>
              <a:rPr lang="en-US" sz="2800" dirty="0" smtClean="0"/>
              <a:t>.</a:t>
            </a:r>
            <a:endParaRPr lang="en-US" sz="2800" dirty="0"/>
          </a:p>
        </p:txBody>
      </p:sp>
    </p:spTree>
    <p:extLst>
      <p:ext uri="{BB962C8B-B14F-4D97-AF65-F5344CB8AC3E}">
        <p14:creationId xmlns:p14="http://schemas.microsoft.com/office/powerpoint/2010/main" val="1860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3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r>
              <a:rPr lang="en-US" sz="2800" dirty="0"/>
              <a:t>“What is this advance that is spoken of other </a:t>
            </a:r>
            <a:r>
              <a:rPr lang="en-US" sz="2800" dirty="0" smtClean="0"/>
              <a:t>than </a:t>
            </a:r>
            <a:r>
              <a:rPr lang="en-US" sz="2800" dirty="0"/>
              <a:t>the deiﬁcation and grace (</a:t>
            </a:r>
            <a:r>
              <a:rPr lang="en-US" sz="2800" dirty="0" err="1">
                <a:latin typeface="Calibri" pitchFamily="34" charset="0"/>
              </a:rPr>
              <a:t>θεο</a:t>
            </a:r>
            <a:r>
              <a:rPr lang="en-US" sz="2800" dirty="0">
                <a:latin typeface="Calibri" pitchFamily="34" charset="0"/>
              </a:rPr>
              <a:t>ποίησις και χάρις</a:t>
            </a:r>
            <a:r>
              <a:rPr lang="en-US" sz="2800" dirty="0"/>
              <a:t>) imparted by Wisdom to men, the sin and corruption that is in them having been obliterated according to their likeness to the ﬂesh of the Word and their kinship with it?” (</a:t>
            </a:r>
            <a:r>
              <a:rPr lang="en-US" sz="2800" dirty="0">
                <a:solidFill>
                  <a:srgbClr val="FFFF00"/>
                </a:solidFill>
              </a:rPr>
              <a:t>CA 3.53</a:t>
            </a:r>
            <a:r>
              <a:rPr lang="en-US" sz="2800" dirty="0"/>
              <a:t>)</a:t>
            </a:r>
          </a:p>
          <a:p>
            <a:r>
              <a:rPr lang="en-US" sz="2800" dirty="0"/>
              <a:t>We are deified by receiving the Spirit in baptism. But we do not cease to be human any more than the Word ceases to be divine by assuming a human body. Christ in his incarnation deifies a human body, and makes available the Spirit, who in turn deifies believers, though without obliterating their humanity</a:t>
            </a:r>
            <a:r>
              <a:rPr lang="en-US" sz="2800" dirty="0" smtClean="0"/>
              <a:t>. (</a:t>
            </a:r>
            <a:r>
              <a:rPr lang="en-US" sz="2800" dirty="0" smtClean="0">
                <a:solidFill>
                  <a:srgbClr val="FFFF00"/>
                </a:solidFill>
              </a:rPr>
              <a:t>De </a:t>
            </a:r>
            <a:r>
              <a:rPr lang="en-US" sz="2800" dirty="0" err="1" smtClean="0">
                <a:solidFill>
                  <a:srgbClr val="FFFF00"/>
                </a:solidFill>
              </a:rPr>
              <a:t>Decr</a:t>
            </a:r>
            <a:r>
              <a:rPr lang="en-US" sz="2800" dirty="0" smtClean="0">
                <a:solidFill>
                  <a:srgbClr val="FFFF00"/>
                </a:solidFill>
              </a:rPr>
              <a:t> 14</a:t>
            </a:r>
            <a:r>
              <a:rPr lang="en-US" sz="2800" dirty="0" smtClean="0"/>
              <a:t>)</a:t>
            </a:r>
            <a:endParaRPr lang="en-US" sz="2800" dirty="0"/>
          </a:p>
          <a:p>
            <a:r>
              <a:rPr lang="en-US" sz="2800" dirty="0" smtClean="0"/>
              <a:t>On </a:t>
            </a:r>
            <a:r>
              <a:rPr lang="en-US" sz="2800" dirty="0"/>
              <a:t>the </a:t>
            </a:r>
            <a:r>
              <a:rPr lang="en-US" sz="2800" dirty="0">
                <a:solidFill>
                  <a:srgbClr val="FFFF00"/>
                </a:solidFill>
              </a:rPr>
              <a:t>ontological level </a:t>
            </a:r>
            <a:r>
              <a:rPr lang="en-US" sz="2800" dirty="0" smtClean="0"/>
              <a:t>we are </a:t>
            </a:r>
            <a:r>
              <a:rPr lang="en-US" sz="2800" dirty="0"/>
              <a:t>united to the </a:t>
            </a:r>
            <a:r>
              <a:rPr lang="en-US" sz="2800" dirty="0" smtClean="0"/>
              <a:t>Logos; </a:t>
            </a:r>
            <a:r>
              <a:rPr lang="en-US" sz="2800" dirty="0"/>
              <a:t>on </a:t>
            </a:r>
            <a:r>
              <a:rPr lang="en-US" sz="2800" dirty="0" smtClean="0"/>
              <a:t>the </a:t>
            </a:r>
            <a:r>
              <a:rPr lang="en-US" sz="2800" dirty="0" smtClean="0">
                <a:solidFill>
                  <a:srgbClr val="FFFF00"/>
                </a:solidFill>
              </a:rPr>
              <a:t>moral </a:t>
            </a:r>
            <a:r>
              <a:rPr lang="en-US" sz="2800" dirty="0">
                <a:solidFill>
                  <a:srgbClr val="FFFF00"/>
                </a:solidFill>
              </a:rPr>
              <a:t>level </a:t>
            </a:r>
            <a:r>
              <a:rPr lang="en-US" sz="2800" dirty="0" smtClean="0"/>
              <a:t>we </a:t>
            </a:r>
            <a:r>
              <a:rPr lang="en-US" sz="2800" dirty="0"/>
              <a:t>become like God through imitation and progress in virtue</a:t>
            </a:r>
            <a:r>
              <a:rPr lang="en-US" sz="2800" dirty="0" smtClean="0"/>
              <a:t>.</a:t>
            </a:r>
            <a:endParaRPr lang="en-US" sz="2800" dirty="0"/>
          </a:p>
        </p:txBody>
      </p:sp>
    </p:spTree>
    <p:extLst>
      <p:ext uri="{BB962C8B-B14F-4D97-AF65-F5344CB8AC3E}">
        <p14:creationId xmlns:p14="http://schemas.microsoft.com/office/powerpoint/2010/main" val="2816544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r>
              <a:rPr lang="en-US" sz="2800" dirty="0" smtClean="0">
                <a:solidFill>
                  <a:srgbClr val="FFFF00"/>
                </a:solidFill>
              </a:rPr>
              <a:t>Two </a:t>
            </a:r>
            <a:r>
              <a:rPr lang="en-US" sz="2800" dirty="0">
                <a:solidFill>
                  <a:srgbClr val="FFFF00"/>
                </a:solidFill>
              </a:rPr>
              <a:t>‘moments’ of </a:t>
            </a:r>
            <a:r>
              <a:rPr lang="en-US" sz="2800" dirty="0" smtClean="0">
                <a:solidFill>
                  <a:srgbClr val="FFFF00"/>
                </a:solidFill>
              </a:rPr>
              <a:t>deification</a:t>
            </a:r>
            <a:r>
              <a:rPr lang="en-US" sz="2800" dirty="0" smtClean="0"/>
              <a:t> </a:t>
            </a:r>
            <a:r>
              <a:rPr lang="en-US" sz="2800" dirty="0"/>
              <a:t> (Russell)</a:t>
            </a:r>
            <a:r>
              <a:rPr lang="en-US" sz="2800" dirty="0" smtClean="0"/>
              <a:t> </a:t>
            </a:r>
            <a:r>
              <a:rPr lang="en-US" sz="2800" dirty="0"/>
              <a:t>in </a:t>
            </a:r>
            <a:r>
              <a:rPr lang="en-US" sz="2800" dirty="0" smtClean="0"/>
              <a:t>Athanasius:</a:t>
            </a:r>
          </a:p>
          <a:p>
            <a:r>
              <a:rPr lang="en-US" sz="2800" dirty="0" smtClean="0"/>
              <a:t>The </a:t>
            </a:r>
            <a:r>
              <a:rPr lang="en-US" sz="2800" dirty="0"/>
              <a:t>ﬁrst is the </a:t>
            </a:r>
            <a:r>
              <a:rPr lang="en-US" sz="2800" dirty="0">
                <a:solidFill>
                  <a:srgbClr val="FFFF00"/>
                </a:solidFill>
              </a:rPr>
              <a:t>deiﬁcation of the ﬂesh</a:t>
            </a:r>
            <a:r>
              <a:rPr lang="en-US" sz="2800" dirty="0"/>
              <a:t> by the Logos in the Incarnation: the Logos deiﬁed that which he put on; he made the body immortal; he renewed and exalted human nature. </a:t>
            </a:r>
            <a:endParaRPr lang="en-US" sz="2800" dirty="0" smtClean="0"/>
          </a:p>
          <a:p>
            <a:r>
              <a:rPr lang="en-US" sz="2800" dirty="0" smtClean="0"/>
              <a:t>The </a:t>
            </a:r>
            <a:r>
              <a:rPr lang="en-US" sz="2800" dirty="0"/>
              <a:t>second is the </a:t>
            </a:r>
            <a:r>
              <a:rPr lang="en-US" sz="2800" dirty="0">
                <a:solidFill>
                  <a:srgbClr val="FFFF00"/>
                </a:solidFill>
              </a:rPr>
              <a:t>deiﬁcation of </a:t>
            </a:r>
            <a:r>
              <a:rPr lang="en-US" sz="2800" dirty="0" smtClean="0">
                <a:solidFill>
                  <a:srgbClr val="FFFF00"/>
                </a:solidFill>
              </a:rPr>
              <a:t>human beings</a:t>
            </a:r>
            <a:r>
              <a:rPr lang="en-US" sz="2800" dirty="0" smtClean="0"/>
              <a:t> by </a:t>
            </a:r>
            <a:r>
              <a:rPr lang="en-US" sz="2800" dirty="0"/>
              <a:t>the Son. </a:t>
            </a:r>
            <a:r>
              <a:rPr lang="en-US" sz="2800" dirty="0" smtClean="0"/>
              <a:t>In </a:t>
            </a:r>
            <a:r>
              <a:rPr lang="en-US" sz="2800" dirty="0"/>
              <a:t>the Incarnation </a:t>
            </a:r>
            <a:r>
              <a:rPr lang="en-US" sz="2800" dirty="0" smtClean="0"/>
              <a:t>‘</a:t>
            </a:r>
            <a:r>
              <a:rPr lang="en-US" sz="2800" dirty="0"/>
              <a:t>we’ </a:t>
            </a:r>
            <a:r>
              <a:rPr lang="en-US" sz="2800" dirty="0" smtClean="0"/>
              <a:t>were </a:t>
            </a:r>
            <a:r>
              <a:rPr lang="en-US" sz="2800" dirty="0"/>
              <a:t>assumed by the Logos through his ﬂesh, for the ﬂesh is a generic reality in which all </a:t>
            </a:r>
            <a:r>
              <a:rPr lang="en-US" sz="2800" dirty="0" smtClean="0"/>
              <a:t>humans share</a:t>
            </a:r>
            <a:r>
              <a:rPr lang="en-US" sz="2800" dirty="0"/>
              <a:t>. </a:t>
            </a:r>
            <a:r>
              <a:rPr lang="en-US" sz="2800" dirty="0" smtClean="0"/>
              <a:t>But the deiﬁcation has </a:t>
            </a:r>
            <a:r>
              <a:rPr lang="en-US" sz="2800" dirty="0"/>
              <a:t>to be appropriated by </a:t>
            </a:r>
            <a:r>
              <a:rPr lang="en-US" sz="2800" dirty="0">
                <a:solidFill>
                  <a:srgbClr val="FFFF00"/>
                </a:solidFill>
              </a:rPr>
              <a:t>individual believers</a:t>
            </a:r>
            <a:r>
              <a:rPr lang="en-US" sz="2800" dirty="0"/>
              <a:t>. </a:t>
            </a:r>
            <a:r>
              <a:rPr lang="en-US" sz="2800" dirty="0" smtClean="0"/>
              <a:t>In </a:t>
            </a:r>
            <a:r>
              <a:rPr lang="en-US" sz="2800" dirty="0"/>
              <a:t>baptism </a:t>
            </a:r>
            <a:r>
              <a:rPr lang="en-US" sz="2800" dirty="0" smtClean="0"/>
              <a:t>the </a:t>
            </a:r>
            <a:r>
              <a:rPr lang="en-US" sz="2800" dirty="0"/>
              <a:t>Son is encountered as the deifying and enlightening power of the Father. The Spirit </a:t>
            </a:r>
            <a:r>
              <a:rPr lang="en-US" sz="2800" dirty="0" smtClean="0"/>
              <a:t>comes </a:t>
            </a:r>
            <a:r>
              <a:rPr lang="en-US" sz="2800" dirty="0"/>
              <a:t>to dwell </a:t>
            </a:r>
            <a:r>
              <a:rPr lang="en-US" sz="2800" dirty="0" smtClean="0"/>
              <a:t>within and enables </a:t>
            </a:r>
            <a:r>
              <a:rPr lang="en-US" sz="2800" dirty="0"/>
              <a:t>us to receive the deifying body of the Word</a:t>
            </a:r>
            <a:r>
              <a:rPr lang="en-US" sz="2800" dirty="0" smtClean="0"/>
              <a:t>.</a:t>
            </a:r>
            <a:endParaRPr lang="en-US" sz="2800" dirty="0"/>
          </a:p>
        </p:txBody>
      </p:sp>
    </p:spTree>
    <p:extLst>
      <p:ext uri="{BB962C8B-B14F-4D97-AF65-F5344CB8AC3E}">
        <p14:creationId xmlns:p14="http://schemas.microsoft.com/office/powerpoint/2010/main" val="171992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 Questions</a:t>
            </a:r>
            <a:endParaRPr lang="en-US" dirty="0"/>
          </a:p>
        </p:txBody>
      </p:sp>
      <p:sp>
        <p:nvSpPr>
          <p:cNvPr id="3" name="Content Placeholder 2"/>
          <p:cNvSpPr>
            <a:spLocks noGrp="1"/>
          </p:cNvSpPr>
          <p:nvPr>
            <p:ph idx="1"/>
          </p:nvPr>
        </p:nvSpPr>
        <p:spPr/>
        <p:txBody>
          <a:bodyPr>
            <a:normAutofit/>
          </a:bodyPr>
          <a:lstStyle/>
          <a:p>
            <a:r>
              <a:rPr lang="en-US" sz="2800" dirty="0" smtClean="0"/>
              <a:t>Is </a:t>
            </a:r>
            <a:r>
              <a:rPr lang="en-US" sz="2800" i="1" dirty="0" err="1" smtClean="0"/>
              <a:t>theosis</a:t>
            </a:r>
            <a:r>
              <a:rPr lang="en-US" sz="2800" dirty="0" smtClean="0"/>
              <a:t> a pagan or a Christian concept?</a:t>
            </a:r>
          </a:p>
          <a:p>
            <a:r>
              <a:rPr lang="en-US" sz="2800" dirty="0" smtClean="0"/>
              <a:t>Is it found in the Old and New Testaments of the Christian Bible?</a:t>
            </a:r>
            <a:endParaRPr lang="en-US" sz="2800" dirty="0"/>
          </a:p>
          <a:p>
            <a:r>
              <a:rPr lang="en-US" sz="2800" dirty="0" smtClean="0"/>
              <a:t>How did the Fathers of the Church develop this doctrine?</a:t>
            </a:r>
          </a:p>
          <a:p>
            <a:r>
              <a:rPr lang="en-US" sz="2800" dirty="0" smtClean="0"/>
              <a:t>How does the doctrine manifest itself in the church’s worship and expressions of faith?</a:t>
            </a:r>
          </a:p>
          <a:p>
            <a:r>
              <a:rPr lang="en-US" sz="2800" dirty="0" smtClean="0"/>
              <a:t>How does one attain to </a:t>
            </a:r>
            <a:r>
              <a:rPr lang="en-US" sz="2800" dirty="0" err="1" smtClean="0"/>
              <a:t>theosis</a:t>
            </a:r>
            <a:r>
              <a:rPr lang="en-US" sz="2800" dirty="0" smtClean="0"/>
              <a:t>/deification?</a:t>
            </a:r>
          </a:p>
          <a:p>
            <a:r>
              <a:rPr lang="en-US" sz="2800" dirty="0" smtClean="0"/>
              <a:t>What does it mean for us today?</a:t>
            </a:r>
            <a:endParaRPr lang="en-US" sz="2800" dirty="0"/>
          </a:p>
        </p:txBody>
      </p:sp>
    </p:spTree>
    <p:extLst>
      <p:ext uri="{BB962C8B-B14F-4D97-AF65-F5344CB8AC3E}">
        <p14:creationId xmlns:p14="http://schemas.microsoft.com/office/powerpoint/2010/main" val="17703844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The Life of Antony (c. 356-62)</a:t>
            </a:r>
            <a:endParaRPr lang="en-US" dirty="0"/>
          </a:p>
        </p:txBody>
      </p:sp>
      <p:sp>
        <p:nvSpPr>
          <p:cNvPr id="3" name="Content Placeholder 2"/>
          <p:cNvSpPr>
            <a:spLocks noGrp="1"/>
          </p:cNvSpPr>
          <p:nvPr>
            <p:ph idx="1"/>
          </p:nvPr>
        </p:nvSpPr>
        <p:spPr>
          <a:xfrm>
            <a:off x="304800" y="1295400"/>
            <a:ext cx="8610600" cy="5334000"/>
          </a:xfrm>
        </p:spPr>
        <p:txBody>
          <a:bodyPr>
            <a:noAutofit/>
          </a:bodyPr>
          <a:lstStyle/>
          <a:p>
            <a:pPr marL="0" indent="0">
              <a:buNone/>
            </a:pPr>
            <a:r>
              <a:rPr lang="en-US" sz="2700" dirty="0" smtClean="0">
                <a:solidFill>
                  <a:srgbClr val="FFFF00"/>
                </a:solidFill>
              </a:rPr>
              <a:t>The Life of Antony</a:t>
            </a:r>
            <a:r>
              <a:rPr lang="en-US" sz="2700" dirty="0" smtClean="0"/>
              <a:t> is Athanasius’ portrait </a:t>
            </a:r>
            <a:r>
              <a:rPr lang="en-US" sz="2700" dirty="0"/>
              <a:t>of a </a:t>
            </a:r>
            <a:r>
              <a:rPr lang="en-US" sz="2700" dirty="0" smtClean="0"/>
              <a:t>biblically formed holy man </a:t>
            </a:r>
            <a:r>
              <a:rPr lang="en-US" sz="2700" dirty="0"/>
              <a:t>whom he </a:t>
            </a:r>
            <a:r>
              <a:rPr lang="en-US" sz="2700" dirty="0" smtClean="0"/>
              <a:t>considered </a:t>
            </a:r>
            <a:r>
              <a:rPr lang="en-US" sz="2700" dirty="0"/>
              <a:t>a model of ascetic discipline and evangelical perfection. Antony is a man in whom we might expect to observe the experiential eﬀects of deiﬁcation. Yet Athanasius never calls him </a:t>
            </a:r>
            <a:r>
              <a:rPr lang="en-US" sz="2700" i="1" dirty="0" err="1" smtClean="0"/>
              <a:t>theopoioumenos</a:t>
            </a:r>
            <a:r>
              <a:rPr lang="en-US" sz="2700" dirty="0" smtClean="0"/>
              <a:t>, but </a:t>
            </a:r>
            <a:r>
              <a:rPr lang="en-US" sz="2800" i="1" dirty="0" err="1" smtClean="0">
                <a:solidFill>
                  <a:srgbClr val="FFFF00"/>
                </a:solidFill>
              </a:rPr>
              <a:t>theophoroumenos</a:t>
            </a:r>
            <a:r>
              <a:rPr lang="en-US" sz="2700" dirty="0" smtClean="0"/>
              <a:t>. Antony’s participation </a:t>
            </a:r>
            <a:r>
              <a:rPr lang="en-US" sz="2700" dirty="0"/>
              <a:t>in the divine nature is described in purely ethical terms, in his moral perfection, his humility, his graciousness, and the </a:t>
            </a:r>
            <a:r>
              <a:rPr lang="en-US" sz="2700" dirty="0" err="1"/>
              <a:t>unperturbedness</a:t>
            </a:r>
            <a:r>
              <a:rPr lang="en-US" sz="2700" dirty="0"/>
              <a:t> of his soul reﬂected in the joyful expression of his </a:t>
            </a:r>
            <a:r>
              <a:rPr lang="en-US" sz="2700" dirty="0" smtClean="0"/>
              <a:t>countenance. After </a:t>
            </a:r>
            <a:r>
              <a:rPr lang="en-US" sz="2700" dirty="0"/>
              <a:t>twenty years of solitude, he emerged from his hermitage ‘initiated into the mysteries and inspired by God’ </a:t>
            </a:r>
            <a:r>
              <a:rPr lang="en-US" sz="2700" dirty="0" smtClean="0"/>
              <a:t>(</a:t>
            </a:r>
            <a:r>
              <a:rPr lang="en-US" sz="2700" dirty="0">
                <a:solidFill>
                  <a:srgbClr val="FFFF00"/>
                </a:solidFill>
              </a:rPr>
              <a:t>V. Ant. </a:t>
            </a:r>
            <a:r>
              <a:rPr lang="en-US" sz="2700" dirty="0" smtClean="0">
                <a:solidFill>
                  <a:srgbClr val="FFFF00"/>
                </a:solidFill>
              </a:rPr>
              <a:t>14</a:t>
            </a:r>
            <a:r>
              <a:rPr lang="en-US" sz="2700" dirty="0" smtClean="0"/>
              <a:t>). </a:t>
            </a:r>
            <a:endParaRPr lang="en-US" sz="2700" dirty="0"/>
          </a:p>
        </p:txBody>
      </p:sp>
    </p:spTree>
    <p:extLst>
      <p:ext uri="{BB962C8B-B14F-4D97-AF65-F5344CB8AC3E}">
        <p14:creationId xmlns:p14="http://schemas.microsoft.com/office/powerpoint/2010/main" val="147287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4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Sacramental Character of Deification</a:t>
            </a:r>
            <a:endParaRPr lang="en-US" dirty="0"/>
          </a:p>
        </p:txBody>
      </p:sp>
      <p:sp>
        <p:nvSpPr>
          <p:cNvPr id="3" name="Content Placeholder 2"/>
          <p:cNvSpPr>
            <a:spLocks noGrp="1"/>
          </p:cNvSpPr>
          <p:nvPr>
            <p:ph idx="1"/>
          </p:nvPr>
        </p:nvSpPr>
        <p:spPr>
          <a:xfrm>
            <a:off x="304800" y="1295400"/>
            <a:ext cx="8534400" cy="5257800"/>
          </a:xfrm>
        </p:spPr>
        <p:txBody>
          <a:bodyPr>
            <a:noAutofit/>
          </a:bodyPr>
          <a:lstStyle/>
          <a:p>
            <a:r>
              <a:rPr lang="en-US" sz="2700" dirty="0"/>
              <a:t>The </a:t>
            </a:r>
            <a:r>
              <a:rPr lang="en-US" sz="2700" dirty="0" smtClean="0"/>
              <a:t>terminology he uses to </a:t>
            </a:r>
            <a:r>
              <a:rPr lang="en-US" sz="2700" dirty="0"/>
              <a:t>refer to the communication of divine life by the Logos, ﬁrst to the ﬂesh which he assumed and then to all believers who unite themselves to him, points to an essential feature of the deiﬁcation of the believer in Athanasius, namely, its sacramental </a:t>
            </a:r>
            <a:r>
              <a:rPr lang="en-US" sz="2700" dirty="0" smtClean="0"/>
              <a:t>character.</a:t>
            </a:r>
          </a:p>
          <a:p>
            <a:r>
              <a:rPr lang="en-US" sz="2700" dirty="0" smtClean="0"/>
              <a:t>What </a:t>
            </a:r>
            <a:r>
              <a:rPr lang="en-US" sz="2700" dirty="0"/>
              <a:t>is often described as ‘physical redemption’ is actually transmitted sacramentally. </a:t>
            </a:r>
            <a:r>
              <a:rPr lang="en-US" sz="2700" dirty="0" smtClean="0">
                <a:solidFill>
                  <a:srgbClr val="FFFF00"/>
                </a:solidFill>
              </a:rPr>
              <a:t>The </a:t>
            </a:r>
            <a:r>
              <a:rPr lang="en-US" sz="2700" dirty="0">
                <a:solidFill>
                  <a:srgbClr val="FFFF00"/>
                </a:solidFill>
              </a:rPr>
              <a:t>synonyms for deiﬁcation which Athanasius uses ––adoption, renewal, salvation, sanctiﬁcation, grace, illumination, and viviﬁcation––all refer to the eﬀects of baptism</a:t>
            </a:r>
            <a:r>
              <a:rPr lang="en-US" sz="2700" dirty="0" smtClean="0">
                <a:solidFill>
                  <a:srgbClr val="FFFF00"/>
                </a:solidFill>
              </a:rPr>
              <a:t>.</a:t>
            </a:r>
          </a:p>
          <a:p>
            <a:r>
              <a:rPr lang="en-US" sz="2700" dirty="0" smtClean="0"/>
              <a:t>Eucharist = participation in the deified flesh of the Logos.</a:t>
            </a:r>
            <a:endParaRPr lang="en-US" sz="2700" dirty="0"/>
          </a:p>
        </p:txBody>
      </p:sp>
    </p:spTree>
    <p:extLst>
      <p:ext uri="{BB962C8B-B14F-4D97-AF65-F5344CB8AC3E}">
        <p14:creationId xmlns:p14="http://schemas.microsoft.com/office/powerpoint/2010/main" val="352912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dirty="0" smtClean="0"/>
              <a:t>What about the Cross?</a:t>
            </a:r>
            <a:endParaRPr lang="en-US" dirty="0"/>
          </a:p>
        </p:txBody>
      </p:sp>
      <p:sp>
        <p:nvSpPr>
          <p:cNvPr id="3" name="Content Placeholder 2"/>
          <p:cNvSpPr>
            <a:spLocks noGrp="1"/>
          </p:cNvSpPr>
          <p:nvPr>
            <p:ph idx="1"/>
          </p:nvPr>
        </p:nvSpPr>
        <p:spPr>
          <a:xfrm>
            <a:off x="228600" y="914400"/>
            <a:ext cx="8686800" cy="5638800"/>
          </a:xfrm>
        </p:spPr>
        <p:txBody>
          <a:bodyPr>
            <a:noAutofit/>
          </a:bodyPr>
          <a:lstStyle/>
          <a:p>
            <a:r>
              <a:rPr lang="en-US" sz="2700" dirty="0" smtClean="0"/>
              <a:t>By </a:t>
            </a:r>
            <a:r>
              <a:rPr lang="en-US" sz="2700" dirty="0"/>
              <a:t>fashioning for himself a ‘temple’ (</a:t>
            </a:r>
            <a:r>
              <a:rPr lang="en-US" sz="2700" i="1" dirty="0" err="1"/>
              <a:t>naos</a:t>
            </a:r>
            <a:r>
              <a:rPr lang="en-US" sz="2700" dirty="0"/>
              <a:t>) from the body of the Virgin and appropriating it for his own as an ‘instrument’ (</a:t>
            </a:r>
            <a:r>
              <a:rPr lang="en-US" sz="2700" i="1" dirty="0" err="1"/>
              <a:t>organon</a:t>
            </a:r>
            <a:r>
              <a:rPr lang="en-US" sz="2700" dirty="0"/>
              <a:t>), the Word was able to recreate human nature in the divine image and then oﬀer this restored humanity to the Father through his sacriﬁce on the cross, with beneﬁts that accrued to the entire human race, for ‘we all die in </a:t>
            </a:r>
            <a:r>
              <a:rPr lang="en-US" sz="2700" dirty="0" smtClean="0"/>
              <a:t>him.’</a:t>
            </a:r>
          </a:p>
          <a:p>
            <a:r>
              <a:rPr lang="en-US" sz="2700" dirty="0" smtClean="0"/>
              <a:t>“The </a:t>
            </a:r>
            <a:r>
              <a:rPr lang="en-US" sz="2700" dirty="0"/>
              <a:t>Word came to dwell among us in order to redeem the human race, and the Word became ﬂesh in order to sanctify them and deify them” (</a:t>
            </a:r>
            <a:r>
              <a:rPr lang="en-US" sz="2700" dirty="0">
                <a:latin typeface="Calibri" pitchFamily="34" charset="0"/>
              </a:rPr>
              <a:t>και </a:t>
            </a:r>
            <a:r>
              <a:rPr lang="en-US" sz="2700" dirty="0" err="1">
                <a:latin typeface="Calibri" pitchFamily="34" charset="0"/>
              </a:rPr>
              <a:t>ίν</a:t>
            </a:r>
            <a:r>
              <a:rPr lang="en-US" sz="2700" dirty="0">
                <a:latin typeface="Calibri" pitchFamily="34" charset="0"/>
              </a:rPr>
              <a:t>α αυτούς αγιάση και θεοποιήση</a:t>
            </a:r>
            <a:r>
              <a:rPr lang="en-US" sz="2700" dirty="0"/>
              <a:t>) (</a:t>
            </a:r>
            <a:r>
              <a:rPr lang="en-US" sz="2700" dirty="0">
                <a:solidFill>
                  <a:srgbClr val="FFFF00"/>
                </a:solidFill>
              </a:rPr>
              <a:t>CA 3.39</a:t>
            </a:r>
            <a:r>
              <a:rPr lang="en-US" sz="2700" dirty="0"/>
              <a:t>). If the </a:t>
            </a:r>
            <a:r>
              <a:rPr lang="en-US" sz="2700" dirty="0" smtClean="0"/>
              <a:t>ﬂesh was </a:t>
            </a:r>
            <a:r>
              <a:rPr lang="en-US" sz="2700" dirty="0"/>
              <a:t>deiﬁed through the Incarnation, its deiﬁcation was reaﬃrmed through the Resurrection: “For now the ﬂesh had arisen and put oﬀ its mortality and been deiﬁed</a:t>
            </a:r>
            <a:r>
              <a:rPr lang="en-US" sz="2700" dirty="0" smtClean="0"/>
              <a:t>.”</a:t>
            </a:r>
            <a:endParaRPr lang="en-US" sz="2700" dirty="0"/>
          </a:p>
        </p:txBody>
      </p:sp>
    </p:spTree>
    <p:extLst>
      <p:ext uri="{BB962C8B-B14F-4D97-AF65-F5344CB8AC3E}">
        <p14:creationId xmlns:p14="http://schemas.microsoft.com/office/powerpoint/2010/main" val="1931881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4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4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What about the Cross?</a:t>
            </a:r>
            <a:endParaRPr lang="en-US" dirty="0"/>
          </a:p>
        </p:txBody>
      </p:sp>
      <p:sp>
        <p:nvSpPr>
          <p:cNvPr id="3" name="Content Placeholder 2"/>
          <p:cNvSpPr>
            <a:spLocks noGrp="1"/>
          </p:cNvSpPr>
          <p:nvPr>
            <p:ph idx="1"/>
          </p:nvPr>
        </p:nvSpPr>
        <p:spPr>
          <a:xfrm>
            <a:off x="304800" y="1219200"/>
            <a:ext cx="8534400" cy="5486400"/>
          </a:xfrm>
        </p:spPr>
        <p:txBody>
          <a:bodyPr>
            <a:noAutofit/>
          </a:bodyPr>
          <a:lstStyle/>
          <a:p>
            <a:r>
              <a:rPr lang="en-US" sz="2700" dirty="0"/>
              <a:t>The cross and resurrection were indispensable to the doctrine of deification: “the Word was made flesh in order to offer up this body for all and that we, partaking of his Spirit, might be deified, a gift which we could not otherwise have gained than by his clothing himself in our created body.” (</a:t>
            </a:r>
            <a:r>
              <a:rPr lang="en-US" sz="2700" dirty="0">
                <a:solidFill>
                  <a:srgbClr val="FFFF00"/>
                </a:solidFill>
              </a:rPr>
              <a:t>De </a:t>
            </a:r>
            <a:r>
              <a:rPr lang="en-US" sz="2700" dirty="0" err="1">
                <a:solidFill>
                  <a:srgbClr val="FFFF00"/>
                </a:solidFill>
              </a:rPr>
              <a:t>Decr</a:t>
            </a:r>
            <a:r>
              <a:rPr lang="en-US" sz="2700" dirty="0">
                <a:solidFill>
                  <a:srgbClr val="FFFF00"/>
                </a:solidFill>
              </a:rPr>
              <a:t>. 14</a:t>
            </a:r>
            <a:r>
              <a:rPr lang="en-US" sz="2700" dirty="0"/>
              <a:t>)</a:t>
            </a:r>
          </a:p>
          <a:p>
            <a:r>
              <a:rPr lang="en-US" sz="2700" dirty="0" smtClean="0"/>
              <a:t>Athanasius placed little emphasis on </a:t>
            </a:r>
            <a:r>
              <a:rPr lang="en-US" sz="2700" dirty="0"/>
              <a:t>the </a:t>
            </a:r>
            <a:r>
              <a:rPr lang="en-US" sz="2700" dirty="0" smtClean="0"/>
              <a:t>soul. </a:t>
            </a:r>
            <a:r>
              <a:rPr lang="en-US" sz="2700" dirty="0"/>
              <a:t>The ﬂesh of Christ is the </a:t>
            </a:r>
            <a:r>
              <a:rPr lang="en-US" sz="2700" i="1" dirty="0" err="1"/>
              <a:t>organon</a:t>
            </a:r>
            <a:r>
              <a:rPr lang="en-US" sz="2700" dirty="0"/>
              <a:t> with which the Logos brings about salvation: </a:t>
            </a:r>
            <a:r>
              <a:rPr lang="en-US" sz="2700" dirty="0">
                <a:solidFill>
                  <a:srgbClr val="FFFF00"/>
                </a:solidFill>
              </a:rPr>
              <a:t>salvation comes through the embodied life</a:t>
            </a:r>
            <a:r>
              <a:rPr lang="en-US" sz="2700" dirty="0"/>
              <a:t>. This physical emphasis was perhaps required as an antidote to the intellectualism of Origen, but it needed the reﬁnement and completion which Cyril of Alexandria </a:t>
            </a:r>
            <a:r>
              <a:rPr lang="en-US" sz="2700" dirty="0" smtClean="0"/>
              <a:t>brought </a:t>
            </a:r>
            <a:r>
              <a:rPr lang="en-US" sz="2700" dirty="0"/>
              <a:t>to it</a:t>
            </a:r>
            <a:r>
              <a:rPr lang="en-US" sz="2700" dirty="0" smtClean="0"/>
              <a:t>.</a:t>
            </a:r>
            <a:endParaRPr lang="en-US" sz="2700" dirty="0"/>
          </a:p>
        </p:txBody>
      </p:sp>
    </p:spTree>
    <p:extLst>
      <p:ext uri="{BB962C8B-B14F-4D97-AF65-F5344CB8AC3E}">
        <p14:creationId xmlns:p14="http://schemas.microsoft.com/office/powerpoint/2010/main" val="221419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out)">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UP NEXT</a:t>
            </a:r>
            <a:endParaRPr lang="en-US" dirty="0"/>
          </a:p>
        </p:txBody>
      </p:sp>
      <p:sp>
        <p:nvSpPr>
          <p:cNvPr id="3" name="Content Placeholder 2"/>
          <p:cNvSpPr>
            <a:spLocks noGrp="1"/>
          </p:cNvSpPr>
          <p:nvPr>
            <p:ph idx="1"/>
          </p:nvPr>
        </p:nvSpPr>
        <p:spPr/>
        <p:txBody>
          <a:bodyPr>
            <a:normAutofit/>
          </a:bodyPr>
          <a:lstStyle/>
          <a:p>
            <a:r>
              <a:rPr lang="en-US" sz="3200" dirty="0" smtClean="0">
                <a:solidFill>
                  <a:srgbClr val="FFFF00"/>
                </a:solidFill>
              </a:rPr>
              <a:t>The </a:t>
            </a:r>
            <a:r>
              <a:rPr lang="en-US" sz="3200" dirty="0" err="1" smtClean="0">
                <a:solidFill>
                  <a:srgbClr val="FFFF00"/>
                </a:solidFill>
              </a:rPr>
              <a:t>Cappadocians</a:t>
            </a:r>
            <a:r>
              <a:rPr lang="en-US" sz="3200" dirty="0" smtClean="0">
                <a:solidFill>
                  <a:srgbClr val="FFFF00"/>
                </a:solidFill>
              </a:rPr>
              <a:t> (Basil and the two </a:t>
            </a:r>
            <a:r>
              <a:rPr lang="en-US" sz="3200" dirty="0" err="1" smtClean="0">
                <a:solidFill>
                  <a:srgbClr val="FFFF00"/>
                </a:solidFill>
              </a:rPr>
              <a:t>Gregorys</a:t>
            </a:r>
            <a:r>
              <a:rPr lang="en-US" sz="3200" dirty="0" smtClean="0">
                <a:solidFill>
                  <a:srgbClr val="FFFF00"/>
                </a:solidFill>
              </a:rPr>
              <a:t>)</a:t>
            </a:r>
          </a:p>
          <a:p>
            <a:r>
              <a:rPr lang="en-US" sz="3200" dirty="0" smtClean="0">
                <a:solidFill>
                  <a:srgbClr val="FFFF00"/>
                </a:solidFill>
              </a:rPr>
              <a:t>Cyril of Alexandria</a:t>
            </a:r>
          </a:p>
          <a:p>
            <a:r>
              <a:rPr lang="en-US" sz="3200" dirty="0" smtClean="0">
                <a:solidFill>
                  <a:srgbClr val="FFFF00"/>
                </a:solidFill>
              </a:rPr>
              <a:t>The </a:t>
            </a:r>
            <a:r>
              <a:rPr lang="en-US" sz="3200" dirty="0" err="1" smtClean="0">
                <a:solidFill>
                  <a:srgbClr val="FFFF00"/>
                </a:solidFill>
              </a:rPr>
              <a:t>Areopagite</a:t>
            </a:r>
            <a:r>
              <a:rPr lang="en-US" sz="3200" dirty="0" smtClean="0">
                <a:solidFill>
                  <a:srgbClr val="FFFF00"/>
                </a:solidFill>
              </a:rPr>
              <a:t> and Maximus the Confessor</a:t>
            </a:r>
          </a:p>
          <a:p>
            <a:r>
              <a:rPr lang="en-US" sz="3200" dirty="0" err="1" smtClean="0">
                <a:solidFill>
                  <a:srgbClr val="FFFF00"/>
                </a:solidFill>
              </a:rPr>
              <a:t>Symeon</a:t>
            </a:r>
            <a:r>
              <a:rPr lang="en-US" sz="3200" dirty="0" smtClean="0">
                <a:solidFill>
                  <a:srgbClr val="FFFF00"/>
                </a:solidFill>
              </a:rPr>
              <a:t> the New Theologian, Gregory </a:t>
            </a:r>
            <a:r>
              <a:rPr lang="en-US" sz="3200" dirty="0" err="1" smtClean="0">
                <a:solidFill>
                  <a:srgbClr val="FFFF00"/>
                </a:solidFill>
              </a:rPr>
              <a:t>Palamas</a:t>
            </a:r>
            <a:r>
              <a:rPr lang="en-US" sz="3200" dirty="0" smtClean="0">
                <a:solidFill>
                  <a:srgbClr val="FFFF00"/>
                </a:solidFill>
              </a:rPr>
              <a:t> &amp; Nicholas </a:t>
            </a:r>
            <a:r>
              <a:rPr lang="en-US" sz="3200" dirty="0" err="1" smtClean="0">
                <a:solidFill>
                  <a:srgbClr val="FFFF00"/>
                </a:solidFill>
              </a:rPr>
              <a:t>Cavasilas</a:t>
            </a:r>
            <a:endParaRPr lang="en-US" sz="3200" dirty="0" smtClean="0">
              <a:solidFill>
                <a:srgbClr val="FFFF00"/>
              </a:solidFill>
            </a:endParaRPr>
          </a:p>
          <a:p>
            <a:r>
              <a:rPr lang="en-US" sz="3200" dirty="0" smtClean="0">
                <a:solidFill>
                  <a:srgbClr val="FFFF00"/>
                </a:solidFill>
              </a:rPr>
              <a:t>The Modern Synthesis</a:t>
            </a:r>
          </a:p>
        </p:txBody>
      </p:sp>
    </p:spTree>
    <p:extLst>
      <p:ext uri="{BB962C8B-B14F-4D97-AF65-F5344CB8AC3E}">
        <p14:creationId xmlns:p14="http://schemas.microsoft.com/office/powerpoint/2010/main" val="112295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4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4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4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4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4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4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4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4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4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4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Biblical Foundations</a:t>
            </a:r>
            <a:endParaRPr lang="en-US" dirty="0"/>
          </a:p>
        </p:txBody>
      </p:sp>
      <p:sp>
        <p:nvSpPr>
          <p:cNvPr id="3" name="Content Placeholder 2"/>
          <p:cNvSpPr>
            <a:spLocks noGrp="1"/>
          </p:cNvSpPr>
          <p:nvPr>
            <p:ph idx="1"/>
          </p:nvPr>
        </p:nvSpPr>
        <p:spPr>
          <a:xfrm>
            <a:off x="457200" y="1447800"/>
            <a:ext cx="8229600" cy="4678363"/>
          </a:xfrm>
        </p:spPr>
        <p:txBody>
          <a:bodyPr>
            <a:noAutofit/>
          </a:bodyPr>
          <a:lstStyle/>
          <a:p>
            <a:r>
              <a:rPr lang="en-US" sz="3000" dirty="0">
                <a:solidFill>
                  <a:srgbClr val="FFFF00"/>
                </a:solidFill>
              </a:rPr>
              <a:t>Genesis 1:26-27  </a:t>
            </a:r>
            <a:r>
              <a:rPr lang="en-US" sz="3000" dirty="0"/>
              <a:t>Then God said, “Let us make man </a:t>
            </a:r>
            <a:r>
              <a:rPr lang="en-US" sz="3000" i="1" dirty="0"/>
              <a:t>(’</a:t>
            </a:r>
            <a:r>
              <a:rPr lang="en-US" sz="3000" i="1" dirty="0" err="1"/>
              <a:t>adam</a:t>
            </a:r>
            <a:r>
              <a:rPr lang="en-US" sz="3000" i="1" dirty="0"/>
              <a:t>)</a:t>
            </a:r>
            <a:r>
              <a:rPr lang="en-US" sz="3000" i="1" dirty="0" smtClean="0"/>
              <a:t> </a:t>
            </a:r>
            <a:r>
              <a:rPr lang="en-US" sz="3000" dirty="0"/>
              <a:t>in our image, after our </a:t>
            </a:r>
            <a:r>
              <a:rPr lang="en-US" sz="3000" dirty="0" smtClean="0"/>
              <a:t>likeness…” </a:t>
            </a:r>
            <a:r>
              <a:rPr lang="en-US" sz="3000" dirty="0"/>
              <a:t>So God created man in his own image, in the image of God he created him; male and female he created them</a:t>
            </a:r>
            <a:r>
              <a:rPr lang="en-US" sz="3000" dirty="0" smtClean="0"/>
              <a:t>.</a:t>
            </a:r>
          </a:p>
          <a:p>
            <a:r>
              <a:rPr lang="en-US" sz="3000" dirty="0">
                <a:solidFill>
                  <a:srgbClr val="FFFF00"/>
                </a:solidFill>
              </a:rPr>
              <a:t>Genesis 3:5  </a:t>
            </a:r>
            <a:r>
              <a:rPr lang="en-US" sz="3000" dirty="0"/>
              <a:t>But the serpent said to the woman, “You will not die. </a:t>
            </a:r>
            <a:r>
              <a:rPr lang="en-US" sz="3000" dirty="0" smtClean="0"/>
              <a:t>For </a:t>
            </a:r>
            <a:r>
              <a:rPr lang="en-US" sz="3000" dirty="0"/>
              <a:t>God knows that when you eat of it your eyes will be opened, and you will be like God </a:t>
            </a:r>
            <a:r>
              <a:rPr lang="en-US" sz="3000" i="1" dirty="0" smtClean="0"/>
              <a:t>(or </a:t>
            </a:r>
            <a:r>
              <a:rPr lang="en-US" sz="3000" dirty="0" smtClean="0"/>
              <a:t>gods</a:t>
            </a:r>
            <a:r>
              <a:rPr lang="en-US" sz="3000" i="1" dirty="0" smtClean="0"/>
              <a:t>, ’</a:t>
            </a:r>
            <a:r>
              <a:rPr lang="en-US" sz="3000" i="1" dirty="0" err="1" smtClean="0"/>
              <a:t>elohim</a:t>
            </a:r>
            <a:r>
              <a:rPr lang="en-US" sz="3000" i="1" dirty="0" smtClean="0"/>
              <a:t>)</a:t>
            </a:r>
            <a:r>
              <a:rPr lang="en-US" sz="3000" dirty="0" smtClean="0"/>
              <a:t>, knowing </a:t>
            </a:r>
            <a:r>
              <a:rPr lang="en-US" sz="3000" i="1" dirty="0" smtClean="0"/>
              <a:t>(or,</a:t>
            </a:r>
            <a:r>
              <a:rPr lang="en-US" sz="3000" dirty="0" smtClean="0"/>
              <a:t> knowers of</a:t>
            </a:r>
            <a:r>
              <a:rPr lang="en-US" sz="3000" i="1" dirty="0" smtClean="0"/>
              <a:t>)</a:t>
            </a:r>
            <a:r>
              <a:rPr lang="en-US" sz="3000" dirty="0" smtClean="0"/>
              <a:t> </a:t>
            </a:r>
            <a:r>
              <a:rPr lang="en-US" sz="3000" dirty="0"/>
              <a:t>good and evil</a:t>
            </a:r>
            <a:r>
              <a:rPr lang="en-US" sz="3000" dirty="0" smtClean="0"/>
              <a:t>.”</a:t>
            </a:r>
            <a:endParaRPr lang="en-US" sz="3000" dirty="0"/>
          </a:p>
        </p:txBody>
      </p:sp>
    </p:spTree>
    <p:extLst>
      <p:ext uri="{BB962C8B-B14F-4D97-AF65-F5344CB8AC3E}">
        <p14:creationId xmlns:p14="http://schemas.microsoft.com/office/powerpoint/2010/main" val="1265075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a:xfrm>
            <a:off x="304800" y="1524000"/>
            <a:ext cx="8610600" cy="5029200"/>
          </a:xfrm>
        </p:spPr>
        <p:txBody>
          <a:bodyPr>
            <a:noAutofit/>
          </a:bodyPr>
          <a:lstStyle/>
          <a:p>
            <a:r>
              <a:rPr lang="en-US" sz="2800" dirty="0">
                <a:solidFill>
                  <a:srgbClr val="FFFF00"/>
                </a:solidFill>
              </a:rPr>
              <a:t>Exodus 7:1  </a:t>
            </a:r>
            <a:r>
              <a:rPr lang="en-US" sz="2800" dirty="0"/>
              <a:t>The Lord said to Moses, “See, I have made you like God to Pharaoh, and your brother Aaron shall be your prophet.</a:t>
            </a:r>
          </a:p>
          <a:p>
            <a:r>
              <a:rPr lang="en-US" sz="2800" dirty="0" smtClean="0">
                <a:solidFill>
                  <a:srgbClr val="FFFF00"/>
                </a:solidFill>
              </a:rPr>
              <a:t>Psalm </a:t>
            </a:r>
            <a:r>
              <a:rPr lang="en-US" sz="2800" dirty="0">
                <a:solidFill>
                  <a:srgbClr val="FFFF00"/>
                </a:solidFill>
              </a:rPr>
              <a:t>82:1, 6-7  </a:t>
            </a:r>
            <a:r>
              <a:rPr lang="en-US" sz="2800" dirty="0"/>
              <a:t>God has taken his place in the divine council; in the midst of the </a:t>
            </a:r>
            <a:r>
              <a:rPr lang="en-US" sz="2800" dirty="0" smtClean="0"/>
              <a:t>gods </a:t>
            </a:r>
            <a:r>
              <a:rPr lang="en-US" sz="2800" i="1" dirty="0" smtClean="0"/>
              <a:t>(’</a:t>
            </a:r>
            <a:r>
              <a:rPr lang="en-US" sz="2800" i="1" dirty="0" err="1" smtClean="0"/>
              <a:t>elohim</a:t>
            </a:r>
            <a:r>
              <a:rPr lang="en-US" sz="2800" i="1" dirty="0"/>
              <a:t>)</a:t>
            </a:r>
            <a:r>
              <a:rPr lang="en-US" sz="2800" dirty="0" smtClean="0"/>
              <a:t> </a:t>
            </a:r>
            <a:r>
              <a:rPr lang="en-US" sz="2800" dirty="0"/>
              <a:t>he holds judgment…  I say, “You are </a:t>
            </a:r>
            <a:r>
              <a:rPr lang="en-US" sz="2800" dirty="0" smtClean="0"/>
              <a:t>gods, sons </a:t>
            </a:r>
            <a:r>
              <a:rPr lang="en-US" sz="2800" dirty="0"/>
              <a:t>of the Most High, all of </a:t>
            </a:r>
            <a:r>
              <a:rPr lang="en-US" sz="2800" dirty="0" smtClean="0"/>
              <a:t>you; nevertheless</a:t>
            </a:r>
            <a:r>
              <a:rPr lang="en-US" sz="2800" dirty="0"/>
              <a:t>, you shall die like </a:t>
            </a:r>
            <a:r>
              <a:rPr lang="en-US" sz="2800" dirty="0" smtClean="0"/>
              <a:t>men, and fall like any prince.”</a:t>
            </a:r>
          </a:p>
          <a:p>
            <a:r>
              <a:rPr lang="en-US" sz="2800" dirty="0">
                <a:solidFill>
                  <a:srgbClr val="FFFF00"/>
                </a:solidFill>
              </a:rPr>
              <a:t>John 10:34-35  </a:t>
            </a:r>
            <a:r>
              <a:rPr lang="en-US" sz="2800" dirty="0"/>
              <a:t>Jesus answered them, “Is it not written in your law, ‘I said, you are </a:t>
            </a:r>
            <a:r>
              <a:rPr lang="en-US" sz="2800" dirty="0" smtClean="0"/>
              <a:t>gods </a:t>
            </a:r>
            <a:r>
              <a:rPr lang="en-US" sz="2800" i="1" dirty="0" smtClean="0"/>
              <a:t>(</a:t>
            </a:r>
            <a:r>
              <a:rPr lang="el-GR" sz="2800" i="1" dirty="0"/>
              <a:t>θεοί </a:t>
            </a:r>
            <a:r>
              <a:rPr lang="en-US" sz="2800" i="1" dirty="0" smtClean="0"/>
              <a:t>)</a:t>
            </a:r>
            <a:r>
              <a:rPr lang="en-US" sz="2800" dirty="0" smtClean="0"/>
              <a:t>’? </a:t>
            </a:r>
          </a:p>
        </p:txBody>
      </p:sp>
    </p:spTree>
    <p:extLst>
      <p:ext uri="{BB962C8B-B14F-4D97-AF65-F5344CB8AC3E}">
        <p14:creationId xmlns:p14="http://schemas.microsoft.com/office/powerpoint/2010/main" val="175673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Foundations</a:t>
            </a:r>
          </a:p>
        </p:txBody>
      </p:sp>
      <p:sp>
        <p:nvSpPr>
          <p:cNvPr id="3" name="Content Placeholder 2"/>
          <p:cNvSpPr>
            <a:spLocks noGrp="1"/>
          </p:cNvSpPr>
          <p:nvPr>
            <p:ph idx="1"/>
          </p:nvPr>
        </p:nvSpPr>
        <p:spPr>
          <a:xfrm>
            <a:off x="457200" y="1600200"/>
            <a:ext cx="8229600" cy="4724400"/>
          </a:xfrm>
        </p:spPr>
        <p:txBody>
          <a:bodyPr>
            <a:noAutofit/>
          </a:bodyPr>
          <a:lstStyle/>
          <a:p>
            <a:r>
              <a:rPr lang="en-US" sz="2800" dirty="0">
                <a:solidFill>
                  <a:srgbClr val="FFFF00"/>
                </a:solidFill>
              </a:rPr>
              <a:t>2 Corinthians 3:18  </a:t>
            </a:r>
            <a:r>
              <a:rPr lang="en-US" sz="2800" dirty="0"/>
              <a:t>And we all, with </a:t>
            </a:r>
            <a:r>
              <a:rPr lang="en-US" sz="2800" dirty="0" smtClean="0"/>
              <a:t>uncovered face</a:t>
            </a:r>
            <a:r>
              <a:rPr lang="en-US" sz="2800" dirty="0"/>
              <a:t>, beholding the glory of the </a:t>
            </a:r>
            <a:r>
              <a:rPr lang="en-US" sz="2800" dirty="0" smtClean="0"/>
              <a:t>Lord as (though reflected) in a mirror, </a:t>
            </a:r>
            <a:r>
              <a:rPr lang="en-US" sz="2800" dirty="0"/>
              <a:t>are being </a:t>
            </a:r>
            <a:r>
              <a:rPr lang="en-US" sz="2800" dirty="0" smtClean="0"/>
              <a:t>transformed into the same image </a:t>
            </a:r>
            <a:r>
              <a:rPr lang="en-US" sz="2800" dirty="0"/>
              <a:t>from one degree of glory to </a:t>
            </a:r>
            <a:r>
              <a:rPr lang="en-US" sz="2800" dirty="0" smtClean="0"/>
              <a:t>another.</a:t>
            </a:r>
          </a:p>
          <a:p>
            <a:r>
              <a:rPr lang="en-US" sz="2800" dirty="0">
                <a:solidFill>
                  <a:srgbClr val="FFFF00"/>
                </a:solidFill>
              </a:rPr>
              <a:t>1 John 3:2-3  </a:t>
            </a:r>
            <a:r>
              <a:rPr lang="en-US" sz="2800" dirty="0"/>
              <a:t>Beloved, we are God’s children now; it does not yet appear what we shall be, but we know that when he appears we shall be like him, for we shall see him as he is. And every one who thus hopes in him purifies himself as he is pure</a:t>
            </a:r>
            <a:r>
              <a:rPr lang="en-US" sz="2800" dirty="0" smtClean="0"/>
              <a:t>.</a:t>
            </a:r>
            <a:endParaRPr lang="en-US" sz="2800" dirty="0"/>
          </a:p>
        </p:txBody>
      </p:sp>
    </p:spTree>
    <p:extLst>
      <p:ext uri="{BB962C8B-B14F-4D97-AF65-F5344CB8AC3E}">
        <p14:creationId xmlns:p14="http://schemas.microsoft.com/office/powerpoint/2010/main" val="488460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Biblical Foundations</a:t>
            </a:r>
          </a:p>
        </p:txBody>
      </p:sp>
      <p:sp>
        <p:nvSpPr>
          <p:cNvPr id="3" name="Content Placeholder 2"/>
          <p:cNvSpPr>
            <a:spLocks noGrp="1"/>
          </p:cNvSpPr>
          <p:nvPr>
            <p:ph idx="1"/>
          </p:nvPr>
        </p:nvSpPr>
        <p:spPr>
          <a:xfrm>
            <a:off x="304800" y="1295400"/>
            <a:ext cx="8534400" cy="4830763"/>
          </a:xfrm>
        </p:spPr>
        <p:txBody>
          <a:bodyPr>
            <a:noAutofit/>
          </a:bodyPr>
          <a:lstStyle/>
          <a:p>
            <a:r>
              <a:rPr lang="en-US" sz="3200" dirty="0" smtClean="0">
                <a:solidFill>
                  <a:srgbClr val="FFFF00"/>
                </a:solidFill>
              </a:rPr>
              <a:t>2 Peter 1:3-4  </a:t>
            </a:r>
            <a:r>
              <a:rPr lang="en-US" sz="3200" dirty="0" smtClean="0"/>
              <a:t>His divine power has given us everything needed for life and godliness, through the knowledge of him who called us by his own glory and goodness. Thus he has given us, through these things, his precious and very great promises, so that through them you may escape from the corruption that is in the world because of lust, and may become participants of the divine nature (</a:t>
            </a:r>
            <a:r>
              <a:rPr lang="el-GR" sz="3200" dirty="0"/>
              <a:t>ἵνα διὰ τούτων γένησθε θείας κοινωνοὶ </a:t>
            </a:r>
            <a:r>
              <a:rPr lang="el-GR" sz="3200" dirty="0" smtClean="0"/>
              <a:t>φύσεως</a:t>
            </a:r>
            <a:r>
              <a:rPr lang="en-US" sz="3200" dirty="0" smtClean="0"/>
              <a:t>).</a:t>
            </a:r>
            <a:endParaRPr lang="el-GR" sz="3200" dirty="0"/>
          </a:p>
        </p:txBody>
      </p:sp>
    </p:spTree>
    <p:extLst>
      <p:ext uri="{BB962C8B-B14F-4D97-AF65-F5344CB8AC3E}">
        <p14:creationId xmlns:p14="http://schemas.microsoft.com/office/powerpoint/2010/main" val="1988991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752600"/>
          </a:xfrm>
        </p:spPr>
        <p:txBody>
          <a:bodyPr>
            <a:normAutofit/>
          </a:bodyPr>
          <a:lstStyle/>
          <a:p>
            <a:r>
              <a:rPr lang="en-US" dirty="0" smtClean="0"/>
              <a:t>The Alexandrian Tradition Continued</a:t>
            </a:r>
            <a:br>
              <a:rPr lang="en-US" dirty="0" smtClean="0"/>
            </a:br>
            <a:r>
              <a:rPr lang="en-US" dirty="0" smtClean="0"/>
              <a:t>Athanasius of Alexandria: The Theological Usefulness of Deification</a:t>
            </a:r>
            <a:endParaRPr lang="en-US" dirty="0"/>
          </a:p>
        </p:txBody>
      </p:sp>
      <p:sp>
        <p:nvSpPr>
          <p:cNvPr id="3" name="Content Placeholder 2"/>
          <p:cNvSpPr>
            <a:spLocks noGrp="1"/>
          </p:cNvSpPr>
          <p:nvPr>
            <p:ph idx="1"/>
          </p:nvPr>
        </p:nvSpPr>
        <p:spPr>
          <a:xfrm>
            <a:off x="228600" y="2057400"/>
            <a:ext cx="8686800" cy="4495800"/>
          </a:xfrm>
        </p:spPr>
        <p:txBody>
          <a:bodyPr>
            <a:noAutofit/>
          </a:bodyPr>
          <a:lstStyle/>
          <a:p>
            <a:r>
              <a:rPr lang="en-US" sz="2700" dirty="0" smtClean="0">
                <a:solidFill>
                  <a:srgbClr val="FFFF00"/>
                </a:solidFill>
              </a:rPr>
              <a:t>Justin Martyr</a:t>
            </a:r>
            <a:r>
              <a:rPr lang="en-US" sz="2700" dirty="0" smtClean="0"/>
              <a:t> invoked the Christian concept of deification in responding to Jewish and pagan misunderstandings.</a:t>
            </a:r>
          </a:p>
          <a:p>
            <a:r>
              <a:rPr lang="en-US" sz="2700" dirty="0" smtClean="0">
                <a:solidFill>
                  <a:srgbClr val="FFFF00"/>
                </a:solidFill>
              </a:rPr>
              <a:t>Irenaeus</a:t>
            </a:r>
            <a:r>
              <a:rPr lang="en-US" sz="2700" dirty="0" smtClean="0"/>
              <a:t> invoked deification in his polemics against Gnostics.</a:t>
            </a:r>
          </a:p>
          <a:p>
            <a:r>
              <a:rPr lang="en-US" sz="2700" dirty="0" smtClean="0">
                <a:solidFill>
                  <a:srgbClr val="FFFF00"/>
                </a:solidFill>
              </a:rPr>
              <a:t>Clement</a:t>
            </a:r>
            <a:r>
              <a:rPr lang="en-US" sz="2700" dirty="0" smtClean="0"/>
              <a:t> used it in relating his faith to the Gnostic/Hellenistic context of the Alexandrian church.</a:t>
            </a:r>
          </a:p>
          <a:p>
            <a:r>
              <a:rPr lang="en-US" sz="2700" dirty="0" smtClean="0">
                <a:solidFill>
                  <a:srgbClr val="FFFF00"/>
                </a:solidFill>
              </a:rPr>
              <a:t>Origen</a:t>
            </a:r>
            <a:r>
              <a:rPr lang="en-US" sz="2700" dirty="0" smtClean="0"/>
              <a:t> was less concerned with polemics and more with interpreting Scripture and drawing out the full meaning of biblical statements that hinted at deification.</a:t>
            </a:r>
          </a:p>
          <a:p>
            <a:r>
              <a:rPr lang="en-US" sz="2700" dirty="0" smtClean="0">
                <a:solidFill>
                  <a:srgbClr val="FFFF00"/>
                </a:solidFill>
              </a:rPr>
              <a:t>Athanasius</a:t>
            </a:r>
            <a:r>
              <a:rPr lang="en-US" sz="2700" dirty="0" smtClean="0"/>
              <a:t> (295-373), Nicene bishop of Alexandria, reverted to a polemical paradigm.</a:t>
            </a:r>
            <a:endParaRPr lang="en-US" sz="2700" dirty="0"/>
          </a:p>
        </p:txBody>
      </p:sp>
    </p:spTree>
    <p:extLst>
      <p:ext uri="{BB962C8B-B14F-4D97-AF65-F5344CB8AC3E}">
        <p14:creationId xmlns:p14="http://schemas.microsoft.com/office/powerpoint/2010/main" val="8895788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Alexandria Under Bishop Rule</a:t>
            </a:r>
            <a:endParaRPr lang="en-US" dirty="0"/>
          </a:p>
        </p:txBody>
      </p:sp>
      <p:sp>
        <p:nvSpPr>
          <p:cNvPr id="3" name="Content Placeholder 2"/>
          <p:cNvSpPr>
            <a:spLocks noGrp="1"/>
          </p:cNvSpPr>
          <p:nvPr>
            <p:ph idx="1"/>
          </p:nvPr>
        </p:nvSpPr>
        <p:spPr>
          <a:xfrm>
            <a:off x="228600" y="990600"/>
            <a:ext cx="8686800" cy="5562600"/>
          </a:xfrm>
        </p:spPr>
        <p:txBody>
          <a:bodyPr>
            <a:noAutofit/>
          </a:bodyPr>
          <a:lstStyle/>
          <a:p>
            <a:r>
              <a:rPr lang="en-US" sz="2600" dirty="0"/>
              <a:t>Clement, and Origen were essentially independent teachers. </a:t>
            </a:r>
            <a:r>
              <a:rPr lang="en-US" sz="2600" dirty="0" smtClean="0"/>
              <a:t>For Origen, </a:t>
            </a:r>
            <a:r>
              <a:rPr lang="en-US" sz="2600" dirty="0"/>
              <a:t>spiritual authority lay in </a:t>
            </a:r>
            <a:r>
              <a:rPr lang="en-US" sz="2600" dirty="0" smtClean="0"/>
              <a:t>those who showed </a:t>
            </a:r>
            <a:r>
              <a:rPr lang="en-US" sz="2600" dirty="0"/>
              <a:t>virtue and philosophical insight. </a:t>
            </a:r>
            <a:r>
              <a:rPr lang="en-US" sz="2600" dirty="0" smtClean="0"/>
              <a:t>This, </a:t>
            </a:r>
            <a:r>
              <a:rPr lang="en-US" sz="2600" dirty="0"/>
              <a:t>in his view, </a:t>
            </a:r>
            <a:r>
              <a:rPr lang="en-US" sz="2600" dirty="0" smtClean="0"/>
              <a:t>was not always the case with the Alexandrian bishops. </a:t>
            </a:r>
            <a:r>
              <a:rPr lang="en-US" sz="2600" dirty="0"/>
              <a:t>It was inevitable that sooner or later tension would arise between the bishop presiding over the </a:t>
            </a:r>
            <a:r>
              <a:rPr lang="en-US" sz="2600" dirty="0" err="1"/>
              <a:t>eucharistic</a:t>
            </a:r>
            <a:r>
              <a:rPr lang="en-US" sz="2600" dirty="0"/>
              <a:t> community on the one hand, and the charismatic teacher surrounded by his pupils on the other</a:t>
            </a:r>
            <a:r>
              <a:rPr lang="en-US" sz="2600" dirty="0" smtClean="0"/>
              <a:t>.</a:t>
            </a:r>
            <a:endParaRPr lang="en-US" sz="2600" dirty="0"/>
          </a:p>
          <a:p>
            <a:r>
              <a:rPr lang="en-US" sz="2600" dirty="0"/>
              <a:t>Bishop Demetrius complained that it was unheard of ‘that laymen should preach in the presence of bishops.’ </a:t>
            </a:r>
            <a:r>
              <a:rPr lang="en-US" sz="2600" dirty="0" smtClean="0"/>
              <a:t>Demetrius found opportunity to banish Origen </a:t>
            </a:r>
            <a:r>
              <a:rPr lang="en-US" sz="2600" dirty="0"/>
              <a:t>from Egypt. This action gave notice that henceforth the intellectual life of the Church of Alexandria would be subject to episcopal control</a:t>
            </a:r>
            <a:r>
              <a:rPr lang="en-US" sz="2600" dirty="0" smtClean="0"/>
              <a:t>. (Norman Russell</a:t>
            </a:r>
            <a:r>
              <a:rPr lang="en-US" sz="2600" dirty="0"/>
              <a:t>, </a:t>
            </a:r>
            <a:r>
              <a:rPr lang="en-US" sz="2600" i="1" dirty="0" smtClean="0"/>
              <a:t>The </a:t>
            </a:r>
            <a:r>
              <a:rPr lang="en-US" sz="2600" i="1" dirty="0"/>
              <a:t>Doctrine of Deification in the Greek Patristic Tradition</a:t>
            </a:r>
            <a:r>
              <a:rPr lang="en-US" sz="2600" dirty="0"/>
              <a:t>, Page </a:t>
            </a:r>
            <a:r>
              <a:rPr lang="en-US" sz="2600" dirty="0" smtClean="0"/>
              <a:t>164)</a:t>
            </a:r>
            <a:endParaRPr lang="en-US" sz="2600" dirty="0"/>
          </a:p>
        </p:txBody>
      </p:sp>
    </p:spTree>
    <p:extLst>
      <p:ext uri="{BB962C8B-B14F-4D97-AF65-F5344CB8AC3E}">
        <p14:creationId xmlns:p14="http://schemas.microsoft.com/office/powerpoint/2010/main" val="42054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Alexandria Under Bishop Rule</a:t>
            </a:r>
            <a:endParaRPr lang="en-US" dirty="0"/>
          </a:p>
        </p:txBody>
      </p:sp>
      <p:sp>
        <p:nvSpPr>
          <p:cNvPr id="3" name="Content Placeholder 2"/>
          <p:cNvSpPr>
            <a:spLocks noGrp="1"/>
          </p:cNvSpPr>
          <p:nvPr>
            <p:ph idx="1"/>
          </p:nvPr>
        </p:nvSpPr>
        <p:spPr>
          <a:xfrm>
            <a:off x="228600" y="990600"/>
            <a:ext cx="8686800" cy="5562600"/>
          </a:xfrm>
        </p:spPr>
        <p:txBody>
          <a:bodyPr>
            <a:noAutofit/>
          </a:bodyPr>
          <a:lstStyle/>
          <a:p>
            <a:pPr marL="0" indent="0">
              <a:buNone/>
            </a:pPr>
            <a:r>
              <a:rPr lang="en-US" sz="2700" dirty="0"/>
              <a:t>Tensions between charismatic teachers and bishops continued in the Alexandrian church right into the Arian crisis of the 4</a:t>
            </a:r>
            <a:r>
              <a:rPr lang="en-US" sz="2700" baseline="30000" dirty="0"/>
              <a:t>th</a:t>
            </a:r>
            <a:r>
              <a:rPr lang="en-US" sz="2700" dirty="0"/>
              <a:t> century, when Athanasius was the most prominent occupant of the episcopal throne in Alexandria. He experienced banishment three times under the Christian emperors Constantine and </a:t>
            </a:r>
            <a:r>
              <a:rPr lang="en-US" sz="2700" dirty="0" err="1"/>
              <a:t>Constantius</a:t>
            </a:r>
            <a:r>
              <a:rPr lang="en-US" sz="2700" dirty="0"/>
              <a:t> II, and it was during those periods that he produced most of his thoughts on deification, in the treatises, </a:t>
            </a:r>
            <a:r>
              <a:rPr lang="en-US" sz="2700" i="1" dirty="0">
                <a:solidFill>
                  <a:srgbClr val="FFFF00"/>
                </a:solidFill>
              </a:rPr>
              <a:t>Contra </a:t>
            </a:r>
            <a:r>
              <a:rPr lang="en-US" sz="2700" i="1" dirty="0" err="1">
                <a:solidFill>
                  <a:srgbClr val="FFFF00"/>
                </a:solidFill>
              </a:rPr>
              <a:t>Gentes</a:t>
            </a:r>
            <a:r>
              <a:rPr lang="en-US" sz="2700" i="1" dirty="0">
                <a:solidFill>
                  <a:srgbClr val="FFFF00"/>
                </a:solidFill>
              </a:rPr>
              <a:t>–De </a:t>
            </a:r>
            <a:r>
              <a:rPr lang="en-US" sz="2700" i="1" dirty="0" err="1">
                <a:solidFill>
                  <a:srgbClr val="FFFF00"/>
                </a:solidFill>
              </a:rPr>
              <a:t>Incarnatione</a:t>
            </a:r>
            <a:r>
              <a:rPr lang="en-US" sz="2700" dirty="0"/>
              <a:t>, the </a:t>
            </a:r>
            <a:r>
              <a:rPr lang="en-US" sz="2700" i="1" dirty="0">
                <a:solidFill>
                  <a:srgbClr val="FFFF00"/>
                </a:solidFill>
              </a:rPr>
              <a:t>Orations Against the Arians</a:t>
            </a:r>
            <a:r>
              <a:rPr lang="en-US" sz="2700" dirty="0"/>
              <a:t>, and the </a:t>
            </a:r>
            <a:r>
              <a:rPr lang="en-US" sz="2700" i="1" dirty="0">
                <a:solidFill>
                  <a:srgbClr val="FFFF00"/>
                </a:solidFill>
              </a:rPr>
              <a:t>First Epistle to </a:t>
            </a:r>
            <a:r>
              <a:rPr lang="en-US" sz="2700" i="1" dirty="0" err="1">
                <a:solidFill>
                  <a:srgbClr val="FFFF00"/>
                </a:solidFill>
              </a:rPr>
              <a:t>Serapion</a:t>
            </a:r>
            <a:r>
              <a:rPr lang="en-US" sz="2700" i="1" dirty="0"/>
              <a:t>. </a:t>
            </a:r>
            <a:r>
              <a:rPr lang="en-US" sz="2700" dirty="0"/>
              <a:t>It is interesting that deification does not figure in pastoral works like his </a:t>
            </a:r>
            <a:r>
              <a:rPr lang="en-US" sz="2700" i="1" dirty="0"/>
              <a:t>Festal Letters</a:t>
            </a:r>
            <a:r>
              <a:rPr lang="en-US" sz="2700" dirty="0"/>
              <a:t>, or in any of the works of a spiritual nature, such as the </a:t>
            </a:r>
            <a:r>
              <a:rPr lang="en-US" sz="2700" i="1" dirty="0"/>
              <a:t>Life of Antony</a:t>
            </a:r>
            <a:r>
              <a:rPr lang="en-US" sz="2700" dirty="0"/>
              <a:t>. It appears that deification was primarily a theological tool/weapon in the hands of Athanasius</a:t>
            </a:r>
            <a:r>
              <a:rPr lang="en-US" sz="2700" dirty="0" smtClean="0"/>
              <a:t>.</a:t>
            </a:r>
            <a:endParaRPr lang="en-US" sz="2700" dirty="0"/>
          </a:p>
        </p:txBody>
      </p:sp>
    </p:spTree>
    <p:extLst>
      <p:ext uri="{BB962C8B-B14F-4D97-AF65-F5344CB8AC3E}">
        <p14:creationId xmlns:p14="http://schemas.microsoft.com/office/powerpoint/2010/main" val="375312806"/>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1311</TotalTime>
  <Words>2847</Words>
  <Application>Microsoft Office PowerPoint</Application>
  <PresentationFormat>On-screen Show (4:3)</PresentationFormat>
  <Paragraphs>72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Thatch</vt:lpstr>
      <vt:lpstr>Theosis: The Transformation of Human Nature through Participation in the Divine Nature</vt:lpstr>
      <vt:lpstr>Some Basic Questions</vt:lpstr>
      <vt:lpstr>Biblical Foundations</vt:lpstr>
      <vt:lpstr>Biblical Foundations</vt:lpstr>
      <vt:lpstr>Biblical Foundations</vt:lpstr>
      <vt:lpstr>Biblical Foundations</vt:lpstr>
      <vt:lpstr>The Alexandrian Tradition Continued Athanasius of Alexandria: The Theological Usefulness of Deification</vt:lpstr>
      <vt:lpstr>Alexandria Under Bishop Rule</vt:lpstr>
      <vt:lpstr>Alexandria Under Bishop Rule</vt:lpstr>
      <vt:lpstr>Athanasius</vt:lpstr>
      <vt:lpstr>Athanasius</vt:lpstr>
      <vt:lpstr>Athanasius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Life of Antony (c. 356-62)</vt:lpstr>
      <vt:lpstr>Sacramental Character of Deification</vt:lpstr>
      <vt:lpstr>What about the Cross?</vt:lpstr>
      <vt:lpstr>What about the Cross?</vt:lpstr>
      <vt:lpstr>COMING UP NEXT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Theosis: The Transformation of Human Nature through Participation in the Divine Nature</dc:title>
  <dc:creator>Kostas</dc:creator>
  <cp:lastModifiedBy>Kostas</cp:lastModifiedBy>
  <cp:revision>65</cp:revision>
  <dcterms:created xsi:type="dcterms:W3CDTF">2013-01-26T17:36:40Z</dcterms:created>
  <dcterms:modified xsi:type="dcterms:W3CDTF">2013-04-09T20:53:57Z</dcterms:modified>
</cp:coreProperties>
</file>