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761BF1B-7640-4831-A839-C117ACC601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761BF1B-7640-4831-A839-C117ACC601C7}" type="datetimeFigureOut">
              <a:rPr lang="en-US" smtClean="0"/>
              <a:t>4/16/2013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5DFCE4D-FC89-460D-8392-70D55731F1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1BF1B-7640-4831-A839-C117ACC601C7}"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1BF1B-7640-4831-A839-C117ACC601C7}" type="datetimeFigureOut">
              <a:rPr lang="en-US" smtClean="0"/>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1BF1B-7640-4831-A839-C117ACC601C7}" type="datetimeFigureOut">
              <a:rPr lang="en-US" smtClean="0"/>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BF1B-7640-4831-A839-C117ACC601C7}" type="datetimeFigureOut">
              <a:rPr lang="en-US" smtClean="0"/>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61BF1B-7640-4831-A839-C117ACC601C7}"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761BF1B-7640-4831-A839-C117ACC601C7}"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761BF1B-7640-4831-A839-C117ACC601C7}" type="datetimeFigureOut">
              <a:rPr lang="en-US" smtClean="0"/>
              <a:t>4/16/2013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5DFCE4D-FC89-460D-8392-70D55731F1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fontScale="90000"/>
          </a:bodyPr>
          <a:lstStyle/>
          <a:p>
            <a:r>
              <a:rPr lang="en-US" sz="6000" b="1" dirty="0" err="1" smtClean="0">
                <a:solidFill>
                  <a:srgbClr val="FFFF00"/>
                </a:solidFill>
              </a:rPr>
              <a:t>Theosis</a:t>
            </a:r>
            <a:r>
              <a:rPr lang="en-US" sz="6000" b="1" dirty="0" smtClean="0">
                <a:solidFill>
                  <a:srgbClr val="FFFF00"/>
                </a:solidFill>
              </a:rPr>
              <a:t>:</a:t>
            </a:r>
            <a:r>
              <a:rPr lang="en-US" dirty="0" smtClean="0"/>
              <a:t/>
            </a:r>
            <a:br>
              <a:rPr lang="en-US" dirty="0" smtClean="0"/>
            </a:br>
            <a:r>
              <a:rPr lang="en-US" dirty="0" smtClean="0">
                <a:solidFill>
                  <a:srgbClr val="FFFF00"/>
                </a:solidFill>
              </a:rPr>
              <a:t>The Transformation of Human Nature through Participation in the Divine Nature</a:t>
            </a:r>
            <a:endParaRPr lang="en-US" dirty="0">
              <a:solidFill>
                <a:srgbClr val="FFFF00"/>
              </a:solidFill>
            </a:endParaRPr>
          </a:p>
        </p:txBody>
      </p:sp>
      <p:sp>
        <p:nvSpPr>
          <p:cNvPr id="3" name="Subtitle 2"/>
          <p:cNvSpPr>
            <a:spLocks noGrp="1"/>
          </p:cNvSpPr>
          <p:nvPr>
            <p:ph type="subTitle" idx="1"/>
          </p:nvPr>
        </p:nvSpPr>
        <p:spPr/>
        <p:txBody>
          <a:bodyPr>
            <a:normAutofit lnSpcReduction="10000"/>
          </a:bodyPr>
          <a:lstStyle/>
          <a:p>
            <a:r>
              <a:rPr lang="en-US" dirty="0" smtClean="0"/>
              <a:t>A Tuesday-night series of learning at Holy Trinity Church</a:t>
            </a:r>
          </a:p>
          <a:p>
            <a:r>
              <a:rPr lang="en-US" dirty="0" smtClean="0"/>
              <a:t>Winter-Spring 2013</a:t>
            </a:r>
            <a:endParaRPr lang="en-US" dirty="0"/>
          </a:p>
        </p:txBody>
      </p:sp>
    </p:spTree>
    <p:extLst>
      <p:ext uri="{BB962C8B-B14F-4D97-AF65-F5344CB8AC3E}">
        <p14:creationId xmlns:p14="http://schemas.microsoft.com/office/powerpoint/2010/main" val="14612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Gregory of Nyssa (330-94)</a:t>
            </a:r>
            <a:endParaRPr lang="en-US" dirty="0"/>
          </a:p>
        </p:txBody>
      </p:sp>
      <p:sp>
        <p:nvSpPr>
          <p:cNvPr id="3" name="Content Placeholder 2"/>
          <p:cNvSpPr>
            <a:spLocks noGrp="1"/>
          </p:cNvSpPr>
          <p:nvPr>
            <p:ph idx="1"/>
          </p:nvPr>
        </p:nvSpPr>
        <p:spPr>
          <a:xfrm>
            <a:off x="228600" y="1600200"/>
            <a:ext cx="8686800" cy="4953000"/>
          </a:xfrm>
        </p:spPr>
        <p:txBody>
          <a:bodyPr>
            <a:normAutofit lnSpcReduction="10000"/>
          </a:bodyPr>
          <a:lstStyle/>
          <a:p>
            <a:r>
              <a:rPr lang="en-US" sz="2800" dirty="0" smtClean="0"/>
              <a:t>Younger brother of Basil and friend of Gregory </a:t>
            </a:r>
            <a:r>
              <a:rPr lang="en-US" sz="2800" dirty="0" err="1" smtClean="0"/>
              <a:t>Nazianzen</a:t>
            </a:r>
            <a:r>
              <a:rPr lang="en-US" sz="2800" dirty="0" smtClean="0"/>
              <a:t>.</a:t>
            </a:r>
          </a:p>
          <a:p>
            <a:r>
              <a:rPr lang="en-US" sz="2800" dirty="0" smtClean="0"/>
              <a:t>Considered by many to be a ‘speculative theologian’.</a:t>
            </a:r>
          </a:p>
          <a:p>
            <a:r>
              <a:rPr lang="en-US" sz="2800" dirty="0" smtClean="0"/>
              <a:t>He avoided deification language, perhaps </a:t>
            </a:r>
            <a:r>
              <a:rPr lang="en-US" sz="2800" dirty="0" smtClean="0"/>
              <a:t>out </a:t>
            </a:r>
            <a:r>
              <a:rPr lang="en-US" sz="2800" dirty="0" smtClean="0"/>
              <a:t>of fear of weakening the utter transcendence and </a:t>
            </a:r>
            <a:r>
              <a:rPr lang="en-US" sz="2800" dirty="0" err="1" smtClean="0"/>
              <a:t>unknowability</a:t>
            </a:r>
            <a:r>
              <a:rPr lang="en-US" sz="2800" dirty="0" smtClean="0"/>
              <a:t> of God. (The </a:t>
            </a:r>
            <a:r>
              <a:rPr lang="en-US" sz="2800" i="1" dirty="0" err="1" smtClean="0"/>
              <a:t>apophatic</a:t>
            </a:r>
            <a:r>
              <a:rPr lang="en-US" sz="2800" dirty="0" smtClean="0"/>
              <a:t> approach was very important in his mystical writings.)</a:t>
            </a:r>
          </a:p>
          <a:p>
            <a:r>
              <a:rPr lang="en-US" sz="2800" dirty="0" smtClean="0"/>
              <a:t>Instead, he used the language of participation to express the ever-deepening relationship with God through union with the divine energies, while the divine essence remained beyond human comprehension (Russell, p. 232).</a:t>
            </a:r>
            <a:endParaRPr lang="en-US" sz="2800" dirty="0"/>
          </a:p>
        </p:txBody>
      </p:sp>
    </p:spTree>
    <p:extLst>
      <p:ext uri="{BB962C8B-B14F-4D97-AF65-F5344CB8AC3E}">
        <p14:creationId xmlns:p14="http://schemas.microsoft.com/office/powerpoint/2010/main" val="320341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Gregory of Nyssa (330-94)</a:t>
            </a:r>
            <a:endParaRPr lang="en-US" dirty="0"/>
          </a:p>
        </p:txBody>
      </p:sp>
      <p:sp>
        <p:nvSpPr>
          <p:cNvPr id="3" name="Content Placeholder 2"/>
          <p:cNvSpPr>
            <a:spLocks noGrp="1"/>
          </p:cNvSpPr>
          <p:nvPr>
            <p:ph idx="1"/>
          </p:nvPr>
        </p:nvSpPr>
        <p:spPr>
          <a:xfrm>
            <a:off x="228600" y="1219200"/>
            <a:ext cx="8686800" cy="5334000"/>
          </a:xfrm>
        </p:spPr>
        <p:txBody>
          <a:bodyPr>
            <a:normAutofit lnSpcReduction="10000"/>
          </a:bodyPr>
          <a:lstStyle/>
          <a:p>
            <a:r>
              <a:rPr lang="en-US" sz="2800" dirty="0" smtClean="0"/>
              <a:t>“And if a man is free from evil he becomes, so to speak, a god by his very way of life, since he verifies in himself that which reason finds in the divine nature. Do you realize to what height the Lord raises his hearers through the words of the prayer by which he somehow transforms human nature into what is divine? For he lays down that those who approach God should themselves become gods.” (</a:t>
            </a:r>
            <a:r>
              <a:rPr lang="en-US" sz="2800" i="1" dirty="0" smtClean="0"/>
              <a:t>Or. Dom. 5</a:t>
            </a:r>
            <a:r>
              <a:rPr lang="en-US" sz="2800" dirty="0" smtClean="0"/>
              <a:t>)</a:t>
            </a:r>
          </a:p>
          <a:p>
            <a:r>
              <a:rPr lang="en-US" sz="2800" dirty="0" smtClean="0"/>
              <a:t>To approach God as Benefactor, one should become a benefactor oneself; to approach him as Good, one should become good, to approach him as Righteous, as Magnanimous, etc… We participate in the divine attributes (</a:t>
            </a:r>
            <a:r>
              <a:rPr lang="el-GR" sz="2800" dirty="0" smtClean="0"/>
              <a:t>ιδιώματα</a:t>
            </a:r>
            <a:r>
              <a:rPr lang="en-US" sz="2800" dirty="0" smtClean="0"/>
              <a:t>).</a:t>
            </a:r>
            <a:endParaRPr lang="en-US" sz="2800" dirty="0"/>
          </a:p>
        </p:txBody>
      </p:sp>
    </p:spTree>
    <p:extLst>
      <p:ext uri="{BB962C8B-B14F-4D97-AF65-F5344CB8AC3E}">
        <p14:creationId xmlns:p14="http://schemas.microsoft.com/office/powerpoint/2010/main" val="15533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Gregory of Nyssa (330-94)</a:t>
            </a:r>
            <a:endParaRPr lang="en-US" dirty="0"/>
          </a:p>
        </p:txBody>
      </p:sp>
      <p:sp>
        <p:nvSpPr>
          <p:cNvPr id="3" name="Content Placeholder 2"/>
          <p:cNvSpPr>
            <a:spLocks noGrp="1"/>
          </p:cNvSpPr>
          <p:nvPr>
            <p:ph idx="1"/>
          </p:nvPr>
        </p:nvSpPr>
        <p:spPr>
          <a:xfrm>
            <a:off x="228600" y="1295400"/>
            <a:ext cx="8686800" cy="5257800"/>
          </a:xfrm>
        </p:spPr>
        <p:txBody>
          <a:bodyPr>
            <a:normAutofit lnSpcReduction="10000"/>
          </a:bodyPr>
          <a:lstStyle/>
          <a:p>
            <a:r>
              <a:rPr lang="en-US" sz="2800" dirty="0" smtClean="0"/>
              <a:t>Beatitude is the attribute of God par excellence: </a:t>
            </a:r>
            <a:r>
              <a:rPr lang="el-GR" sz="2800" dirty="0" smtClean="0"/>
              <a:t>θεού γαρ ως αληθώς ίδιον η μακαριότης εστιν</a:t>
            </a:r>
            <a:r>
              <a:rPr lang="en-US" sz="2800" dirty="0" smtClean="0"/>
              <a:t>. Through each beatitude (Matthew 5:3-11) the Lord deifies as it were (</a:t>
            </a:r>
            <a:r>
              <a:rPr lang="el-GR" sz="2800" dirty="0" smtClean="0"/>
              <a:t>θεοποιείν τρόπον τινά</a:t>
            </a:r>
            <a:r>
              <a:rPr lang="en-US" sz="2800" dirty="0" smtClean="0"/>
              <a:t>) the person who hears him if that person understands the word rightly. The merciful, for example, become blessed because they receive mercy from God. “If therefore the term ‘merciful’ is suited to God, what else does the Word invite you to become but a god, since you ought to model yourself on the property of the Godhead?” </a:t>
            </a:r>
            <a:r>
              <a:rPr lang="en-US" sz="2800" dirty="0"/>
              <a:t>(</a:t>
            </a:r>
            <a:r>
              <a:rPr lang="en-US" sz="2800" i="1" dirty="0"/>
              <a:t>De Beat. 5</a:t>
            </a:r>
            <a:r>
              <a:rPr lang="en-US" sz="2800" dirty="0" smtClean="0"/>
              <a:t>)</a:t>
            </a:r>
          </a:p>
          <a:p>
            <a:r>
              <a:rPr lang="en-US" sz="2800" dirty="0" smtClean="0"/>
              <a:t>We transcend our nature not by ascetical effort but as sacramental gift (</a:t>
            </a:r>
            <a:r>
              <a:rPr lang="el-GR" sz="2800" dirty="0" smtClean="0"/>
              <a:t>εκβαίνει την εαυτού φύσιν ο άνθρωπος... θεός εξ ανθρώπου γινόμενος</a:t>
            </a:r>
            <a:r>
              <a:rPr lang="en-US" sz="2800" dirty="0" smtClean="0"/>
              <a:t>) (</a:t>
            </a:r>
            <a:r>
              <a:rPr lang="en-US" sz="2800" i="1" dirty="0" smtClean="0"/>
              <a:t>De Beat. 7</a:t>
            </a:r>
            <a:r>
              <a:rPr lang="en-US" sz="2800" dirty="0" smtClean="0"/>
              <a:t>)</a:t>
            </a:r>
            <a:endParaRPr lang="en-US" sz="2800" dirty="0"/>
          </a:p>
        </p:txBody>
      </p:sp>
    </p:spTree>
    <p:extLst>
      <p:ext uri="{BB962C8B-B14F-4D97-AF65-F5344CB8AC3E}">
        <p14:creationId xmlns:p14="http://schemas.microsoft.com/office/powerpoint/2010/main" val="390016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Gregory of Nyssa (330-94)</a:t>
            </a:r>
            <a:endParaRPr lang="en-US" dirty="0"/>
          </a:p>
        </p:txBody>
      </p:sp>
      <p:sp>
        <p:nvSpPr>
          <p:cNvPr id="3" name="Content Placeholder 2"/>
          <p:cNvSpPr>
            <a:spLocks noGrp="1"/>
          </p:cNvSpPr>
          <p:nvPr>
            <p:ph idx="1"/>
          </p:nvPr>
        </p:nvSpPr>
        <p:spPr>
          <a:xfrm>
            <a:off x="228600" y="990600"/>
            <a:ext cx="8686800" cy="5562600"/>
          </a:xfrm>
        </p:spPr>
        <p:txBody>
          <a:bodyPr>
            <a:normAutofit/>
          </a:bodyPr>
          <a:lstStyle/>
          <a:p>
            <a:pPr marL="0" indent="0">
              <a:buNone/>
            </a:pPr>
            <a:r>
              <a:rPr lang="en-US" sz="2700" dirty="0" smtClean="0"/>
              <a:t>In his great spiritual writings (</a:t>
            </a:r>
            <a:r>
              <a:rPr lang="en-US" sz="2700" i="1" dirty="0" smtClean="0"/>
              <a:t>Homilies on the Song of Songs</a:t>
            </a:r>
            <a:r>
              <a:rPr lang="en-US" sz="2700" dirty="0" smtClean="0"/>
              <a:t>, </a:t>
            </a:r>
            <a:r>
              <a:rPr lang="en-US" sz="2700" i="1" dirty="0" smtClean="0"/>
              <a:t>Life of Moses</a:t>
            </a:r>
            <a:r>
              <a:rPr lang="en-US" sz="2700" dirty="0" smtClean="0"/>
              <a:t>), Gregory describes the soul’s ascent to the immediate presence of God using the images of light, cloud and darkness – classic expressions of the </a:t>
            </a:r>
            <a:r>
              <a:rPr lang="en-US" sz="2700" i="1" dirty="0" err="1" smtClean="0"/>
              <a:t>apophatic</a:t>
            </a:r>
            <a:r>
              <a:rPr lang="en-US" sz="2700" dirty="0" smtClean="0"/>
              <a:t> approach.</a:t>
            </a:r>
          </a:p>
          <a:p>
            <a:r>
              <a:rPr lang="en-US" sz="2700" dirty="0" smtClean="0"/>
              <a:t>Way of light = </a:t>
            </a:r>
            <a:r>
              <a:rPr lang="en-US" sz="2700" dirty="0" err="1" smtClean="0"/>
              <a:t>purificatory</a:t>
            </a:r>
            <a:r>
              <a:rPr lang="en-US" sz="2700" dirty="0" smtClean="0"/>
              <a:t> stage. Turning away from deception to the reality that is God, the soul is bathed in divine light and acquires gifts of </a:t>
            </a:r>
            <a:r>
              <a:rPr lang="en-US" sz="2700" i="1" dirty="0" err="1" smtClean="0"/>
              <a:t>apatheia</a:t>
            </a:r>
            <a:r>
              <a:rPr lang="en-US" sz="2700" dirty="0" smtClean="0"/>
              <a:t> and </a:t>
            </a:r>
            <a:r>
              <a:rPr lang="en-US" sz="2700" i="1" dirty="0" err="1" smtClean="0"/>
              <a:t>parrhesia</a:t>
            </a:r>
            <a:r>
              <a:rPr lang="en-US" sz="2700" dirty="0" smtClean="0"/>
              <a:t>.</a:t>
            </a:r>
          </a:p>
          <a:p>
            <a:r>
              <a:rPr lang="en-US" sz="2700" dirty="0" smtClean="0"/>
              <a:t>Way of cloud (Platonic </a:t>
            </a:r>
            <a:r>
              <a:rPr lang="en-US" sz="2700" i="1" dirty="0" err="1" smtClean="0"/>
              <a:t>theoria</a:t>
            </a:r>
            <a:r>
              <a:rPr lang="en-US" sz="2700" dirty="0" smtClean="0"/>
              <a:t>) = contemplation of reality.</a:t>
            </a:r>
          </a:p>
          <a:p>
            <a:r>
              <a:rPr lang="en-US" sz="2700" dirty="0" smtClean="0"/>
              <a:t>Way of darkness = the utterly transcendent and incomprehensible God nevertheless is in communion with the soul. Perpetual advance of the soul as it is drawn ever more deeply into the experience of God’s presence.</a:t>
            </a:r>
            <a:endParaRPr lang="en-US" sz="2700" dirty="0"/>
          </a:p>
        </p:txBody>
      </p:sp>
    </p:spTree>
    <p:extLst>
      <p:ext uri="{BB962C8B-B14F-4D97-AF65-F5344CB8AC3E}">
        <p14:creationId xmlns:p14="http://schemas.microsoft.com/office/powerpoint/2010/main" val="223481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tgeorgegreenville.org/Images/icon%20MO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90509"/>
            <a:ext cx="23526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Moses &amp; Bush Icon Sinai c12th centu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6090"/>
            <a:ext cx="4143375" cy="57054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h.constantcontact.com/fs191/1103699411489/img/109.png?a=1112214601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189624"/>
            <a:ext cx="2971799" cy="408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checkerboard(across)">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trips(downLeft)">
                                      <p:cBhvr>
                                        <p:cTn id="12" dur="5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dissolve">
                                      <p:cBhvr>
                                        <p:cTn id="17" dur="5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944562"/>
          </a:xfrm>
        </p:spPr>
        <p:txBody>
          <a:bodyPr>
            <a:normAutofit/>
          </a:bodyPr>
          <a:lstStyle/>
          <a:p>
            <a:r>
              <a:rPr lang="en-US" dirty="0" smtClean="0"/>
              <a:t>Climax of Alexandrian Theology: Cyril</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Two competing schools of biblical interpretation in the ancient church: the </a:t>
            </a:r>
            <a:r>
              <a:rPr lang="en-US" sz="2800" dirty="0" err="1" smtClean="0"/>
              <a:t>Antiochene</a:t>
            </a:r>
            <a:r>
              <a:rPr lang="en-US" sz="2800" dirty="0" smtClean="0"/>
              <a:t> and Alexandrian schools. For the most part co-existed, but tensions arose over theological conclusions.</a:t>
            </a:r>
          </a:p>
          <a:p>
            <a:r>
              <a:rPr lang="en-US" sz="2800" dirty="0" smtClean="0"/>
              <a:t>Nestorius ascended bishop’s throne in Constantinople in 428 and created huge theological crisis through his teaching about the person of Christ.</a:t>
            </a:r>
          </a:p>
          <a:p>
            <a:r>
              <a:rPr lang="en-US" sz="2800" dirty="0" smtClean="0"/>
              <a:t>Cyril, patriarch of Alexandria at the time, responded to Nestorius and led to Ecumenical Council of Ephesus in 431.</a:t>
            </a:r>
            <a:endParaRPr lang="en-US" sz="2800" dirty="0"/>
          </a:p>
        </p:txBody>
      </p:sp>
    </p:spTree>
    <p:extLst>
      <p:ext uri="{BB962C8B-B14F-4D97-AF65-F5344CB8AC3E}">
        <p14:creationId xmlns:p14="http://schemas.microsoft.com/office/powerpoint/2010/main" val="33505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Cyril of Alexandria (c. 378-444) </a:t>
            </a:r>
            <a:endParaRPr lang="en-US" dirty="0"/>
          </a:p>
        </p:txBody>
      </p:sp>
      <p:sp>
        <p:nvSpPr>
          <p:cNvPr id="3" name="Content Placeholder 2"/>
          <p:cNvSpPr>
            <a:spLocks noGrp="1"/>
          </p:cNvSpPr>
          <p:nvPr>
            <p:ph idx="1"/>
          </p:nvPr>
        </p:nvSpPr>
        <p:spPr>
          <a:xfrm>
            <a:off x="228600" y="990600"/>
            <a:ext cx="8686800" cy="5562600"/>
          </a:xfrm>
        </p:spPr>
        <p:txBody>
          <a:bodyPr>
            <a:normAutofit/>
          </a:bodyPr>
          <a:lstStyle/>
          <a:p>
            <a:pPr marL="0" indent="0">
              <a:buNone/>
            </a:pPr>
            <a:r>
              <a:rPr lang="en-US" sz="2700" dirty="0" smtClean="0"/>
              <a:t>Just as the deification teachings of Athanasius and the </a:t>
            </a:r>
            <a:r>
              <a:rPr lang="en-US" sz="2700" dirty="0" err="1" smtClean="0"/>
              <a:t>Cappadocians</a:t>
            </a:r>
            <a:r>
              <a:rPr lang="en-US" sz="2700" dirty="0" smtClean="0"/>
              <a:t> were heavily determined by the Arian crisis and the desire to assert as fully as possible the full reality of the incarnation of Christ, the deification teachings of Cyril were the result of the conflict with </a:t>
            </a:r>
            <a:r>
              <a:rPr lang="en-US" sz="2700" dirty="0" err="1" smtClean="0"/>
              <a:t>Nestorianism</a:t>
            </a:r>
            <a:r>
              <a:rPr lang="en-US" sz="2700" dirty="0" smtClean="0"/>
              <a:t>. The full integrity of the person of Christ, in opposition to Nestorius’ separation of Christ’s natures had direct and logical consequences as to the destiny of humans redeemed by Christ. The </a:t>
            </a:r>
            <a:r>
              <a:rPr lang="en-US" sz="2700" dirty="0" err="1" smtClean="0"/>
              <a:t>Antiochene</a:t>
            </a:r>
            <a:r>
              <a:rPr lang="en-US" sz="2700" dirty="0" smtClean="0"/>
              <a:t> approach could not possibly come to the same conclusions and hence could not conceive of deification to any serious degree. (cf. Kostas Sarantidis, </a:t>
            </a:r>
            <a:r>
              <a:rPr lang="en-US" sz="2700" i="1" dirty="0" smtClean="0"/>
              <a:t>‘Nature’ and ‘Person’: A Study in the Christology of St. Cyril of Alexandria</a:t>
            </a:r>
            <a:r>
              <a:rPr lang="en-US" sz="2700" dirty="0" smtClean="0"/>
              <a:t>, </a:t>
            </a:r>
            <a:r>
              <a:rPr lang="en-US" sz="2700" dirty="0" err="1" smtClean="0"/>
              <a:t>MDiv</a:t>
            </a:r>
            <a:r>
              <a:rPr lang="en-US" sz="2700" dirty="0" smtClean="0"/>
              <a:t> dissertation, SVS 1983)</a:t>
            </a:r>
          </a:p>
        </p:txBody>
      </p:sp>
    </p:spTree>
    <p:extLst>
      <p:ext uri="{BB962C8B-B14F-4D97-AF65-F5344CB8AC3E}">
        <p14:creationId xmlns:p14="http://schemas.microsoft.com/office/powerpoint/2010/main" val="345636132"/>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Cyril of Alexandria (c. 378-444) </a:t>
            </a:r>
            <a:endParaRPr lang="en-US" dirty="0"/>
          </a:p>
        </p:txBody>
      </p:sp>
      <p:sp>
        <p:nvSpPr>
          <p:cNvPr id="3" name="Content Placeholder 2"/>
          <p:cNvSpPr>
            <a:spLocks noGrp="1"/>
          </p:cNvSpPr>
          <p:nvPr>
            <p:ph idx="1"/>
          </p:nvPr>
        </p:nvSpPr>
        <p:spPr>
          <a:xfrm>
            <a:off x="228600" y="990600"/>
            <a:ext cx="8686800" cy="5562600"/>
          </a:xfrm>
        </p:spPr>
        <p:txBody>
          <a:bodyPr>
            <a:normAutofit/>
          </a:bodyPr>
          <a:lstStyle/>
          <a:p>
            <a:r>
              <a:rPr lang="en-US" sz="2700" dirty="0" smtClean="0"/>
              <a:t>Theodore of </a:t>
            </a:r>
            <a:r>
              <a:rPr lang="en-US" sz="2700" dirty="0" err="1" smtClean="0"/>
              <a:t>Mopsuestia</a:t>
            </a:r>
            <a:r>
              <a:rPr lang="en-US" sz="2700" dirty="0" smtClean="0"/>
              <a:t> (c. 350-428) had stressed two separable natures in Christ coexisting in perfect harmony. Our salvation consists in the elevation of our human nature to the same kind of perfect harmony with God which Christ’s humanity enjoys. So the </a:t>
            </a:r>
            <a:r>
              <a:rPr lang="el-GR" sz="2700" dirty="0" smtClean="0"/>
              <a:t>καθώς </a:t>
            </a:r>
            <a:r>
              <a:rPr lang="en-US" sz="2700" dirty="0" smtClean="0"/>
              <a:t>of John 17:21 refers to Christ’s human nature alone. As if Christ’s ‘I’ is a nature speaking! Cyril’s </a:t>
            </a:r>
            <a:r>
              <a:rPr lang="en-US" sz="2700" dirty="0" err="1" smtClean="0"/>
              <a:t>strting</a:t>
            </a:r>
            <a:r>
              <a:rPr lang="en-US" sz="2700" dirty="0" smtClean="0"/>
              <a:t> point was the one empirical Christ, both God and man, and the goal of our salvation is the deification of the human nature through our participation in the divine nature – but not our achieving consubstantiality with God’s nature. </a:t>
            </a:r>
          </a:p>
        </p:txBody>
      </p:sp>
    </p:spTree>
    <p:extLst>
      <p:ext uri="{BB962C8B-B14F-4D97-AF65-F5344CB8AC3E}">
        <p14:creationId xmlns:p14="http://schemas.microsoft.com/office/powerpoint/2010/main" val="402439467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Cyril of Alexandria (c. 378-444) </a:t>
            </a:r>
            <a:endParaRPr lang="en-US" dirty="0"/>
          </a:p>
        </p:txBody>
      </p:sp>
      <p:sp>
        <p:nvSpPr>
          <p:cNvPr id="3" name="Content Placeholder 2"/>
          <p:cNvSpPr>
            <a:spLocks noGrp="1"/>
          </p:cNvSpPr>
          <p:nvPr>
            <p:ph idx="1"/>
          </p:nvPr>
        </p:nvSpPr>
        <p:spPr>
          <a:xfrm>
            <a:off x="228600" y="990600"/>
            <a:ext cx="8686800" cy="5562600"/>
          </a:xfrm>
        </p:spPr>
        <p:txBody>
          <a:bodyPr>
            <a:normAutofit/>
          </a:bodyPr>
          <a:lstStyle/>
          <a:p>
            <a:r>
              <a:rPr lang="en-US" sz="2700" dirty="0"/>
              <a:t>For the </a:t>
            </a:r>
            <a:r>
              <a:rPr lang="en-US" sz="2700" dirty="0" err="1"/>
              <a:t>Antiochenes</a:t>
            </a:r>
            <a:r>
              <a:rPr lang="en-US" sz="2700" dirty="0"/>
              <a:t> our salvation depends on Christ’s identification with us and his human victory over sin and </a:t>
            </a:r>
            <a:r>
              <a:rPr lang="en-US" sz="2700" dirty="0" smtClean="0"/>
              <a:t>death. But they emphasized so much the reality of Christ’s human sufferings while insisting on the impassibility of God, that they separated the Logos from the human sufferings. </a:t>
            </a:r>
          </a:p>
          <a:p>
            <a:r>
              <a:rPr lang="en-US" sz="2700" dirty="0" smtClean="0"/>
              <a:t>But if the Logos was unaffected by the human temptations, sufferings and death, then what was their benefit? They are nothing more than exemplary actions, but not redemptive – for our redemption lies with a Person, not a nature!</a:t>
            </a:r>
          </a:p>
          <a:p>
            <a:r>
              <a:rPr lang="en-US" sz="2700" dirty="0" smtClean="0"/>
              <a:t>Cyril’s realistic approach did not separate the divine Logos from the human sufferings. His concern was ‘Who suffered’ not ‘What suffered’!</a:t>
            </a:r>
            <a:endParaRPr lang="en-US" sz="2700" dirty="0"/>
          </a:p>
        </p:txBody>
      </p:sp>
    </p:spTree>
    <p:extLst>
      <p:ext uri="{BB962C8B-B14F-4D97-AF65-F5344CB8AC3E}">
        <p14:creationId xmlns:p14="http://schemas.microsoft.com/office/powerpoint/2010/main" val="36539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Cyril of Alexandria (c. 378-444) </a:t>
            </a:r>
            <a:endParaRPr lang="en-US" dirty="0"/>
          </a:p>
        </p:txBody>
      </p:sp>
      <p:sp>
        <p:nvSpPr>
          <p:cNvPr id="3" name="Content Placeholder 2"/>
          <p:cNvSpPr>
            <a:spLocks noGrp="1"/>
          </p:cNvSpPr>
          <p:nvPr>
            <p:ph idx="1"/>
          </p:nvPr>
        </p:nvSpPr>
        <p:spPr>
          <a:xfrm>
            <a:off x="228600" y="990600"/>
            <a:ext cx="8686800" cy="5562600"/>
          </a:xfrm>
        </p:spPr>
        <p:txBody>
          <a:bodyPr>
            <a:normAutofit/>
          </a:bodyPr>
          <a:lstStyle/>
          <a:p>
            <a:r>
              <a:rPr lang="en-US" sz="2700" dirty="0" smtClean="0"/>
              <a:t>Nestorius spoke of a moral and relational union, in which the Logos and his humanity are related by an external bond, a simple indwelling of the Logos in “his temple’. Cyril responded that the relationships is neither </a:t>
            </a:r>
            <a:r>
              <a:rPr lang="el-GR" sz="2700" dirty="0" smtClean="0"/>
              <a:t>απλήν </a:t>
            </a:r>
            <a:r>
              <a:rPr lang="en-US" sz="2700" dirty="0" smtClean="0"/>
              <a:t>nor </a:t>
            </a:r>
            <a:r>
              <a:rPr lang="el-GR" sz="2700" dirty="0" smtClean="0"/>
              <a:t>σχετικήν</a:t>
            </a:r>
            <a:r>
              <a:rPr lang="en-US" sz="2700" dirty="0" smtClean="0"/>
              <a:t>, but </a:t>
            </a:r>
            <a:r>
              <a:rPr lang="el-GR" sz="2700" dirty="0" smtClean="0"/>
              <a:t>αληθινήν τε και καθ’ υπόστασιν </a:t>
            </a:r>
            <a:r>
              <a:rPr lang="en-US" sz="2700" dirty="0" smtClean="0"/>
              <a:t>(</a:t>
            </a:r>
            <a:r>
              <a:rPr lang="en-US" sz="2700" i="1" dirty="0" smtClean="0"/>
              <a:t>Adv. Nest. 1</a:t>
            </a:r>
            <a:r>
              <a:rPr lang="en-US" sz="2700" dirty="0" smtClean="0"/>
              <a:t>). Two natures came together in the person of Jesus Christ, but without confusion or change, </a:t>
            </a:r>
            <a:r>
              <a:rPr lang="el-GR" sz="2700" dirty="0" smtClean="0"/>
              <a:t>ασυγχύτως και ατρέπτως </a:t>
            </a:r>
            <a:r>
              <a:rPr lang="en-US" sz="2700" dirty="0" smtClean="0"/>
              <a:t>(two key words that became part of the </a:t>
            </a:r>
            <a:r>
              <a:rPr lang="en-US" sz="2700" dirty="0" err="1" smtClean="0"/>
              <a:t>Chalcedonian</a:t>
            </a:r>
            <a:r>
              <a:rPr lang="en-US" sz="2700" dirty="0" smtClean="0"/>
              <a:t> Creed in 451, together with </a:t>
            </a:r>
            <a:r>
              <a:rPr lang="el-GR" sz="2700" dirty="0" smtClean="0"/>
              <a:t>αδιαιρέτως </a:t>
            </a:r>
            <a:r>
              <a:rPr lang="en-US" sz="2700" dirty="0" smtClean="0"/>
              <a:t>and </a:t>
            </a:r>
            <a:r>
              <a:rPr lang="el-GR" sz="2700" dirty="0" smtClean="0"/>
              <a:t>αχωρίστως</a:t>
            </a:r>
            <a:r>
              <a:rPr lang="en-US" sz="2700" dirty="0" smtClean="0"/>
              <a:t>).</a:t>
            </a:r>
          </a:p>
          <a:p>
            <a:r>
              <a:rPr lang="en-US" sz="2700" dirty="0" smtClean="0"/>
              <a:t>A new real state of being came to ‘belong to’ the same subject, the Logos. It is not simply a matter of the Logos possessing or assuming human nature, but coming ‘to be’ something he was not before the incarnation.</a:t>
            </a:r>
            <a:endParaRPr lang="el-GR" sz="2700" dirty="0" smtClean="0"/>
          </a:p>
        </p:txBody>
      </p:sp>
    </p:spTree>
    <p:extLst>
      <p:ext uri="{BB962C8B-B14F-4D97-AF65-F5344CB8AC3E}">
        <p14:creationId xmlns:p14="http://schemas.microsoft.com/office/powerpoint/2010/main" val="331720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The </a:t>
            </a:r>
            <a:r>
              <a:rPr lang="en-US" dirty="0" err="1" smtClean="0"/>
              <a:t>Cappadocian</a:t>
            </a:r>
            <a:r>
              <a:rPr lang="en-US" dirty="0" smtClean="0"/>
              <a:t> Synthesis</a:t>
            </a:r>
            <a:endParaRPr lang="en-US" dirty="0"/>
          </a:p>
        </p:txBody>
      </p:sp>
      <p:sp>
        <p:nvSpPr>
          <p:cNvPr id="3" name="Content Placeholder 2"/>
          <p:cNvSpPr>
            <a:spLocks noGrp="1"/>
          </p:cNvSpPr>
          <p:nvPr>
            <p:ph idx="1"/>
          </p:nvPr>
        </p:nvSpPr>
        <p:spPr>
          <a:xfrm>
            <a:off x="304800" y="1371600"/>
            <a:ext cx="8534400" cy="5029200"/>
          </a:xfrm>
        </p:spPr>
        <p:txBody>
          <a:bodyPr>
            <a:noAutofit/>
          </a:bodyPr>
          <a:lstStyle/>
          <a:p>
            <a:r>
              <a:rPr lang="en-US" sz="2800" dirty="0" smtClean="0"/>
              <a:t>Three great </a:t>
            </a:r>
            <a:r>
              <a:rPr lang="en-US" sz="2800" dirty="0" err="1" smtClean="0"/>
              <a:t>Cappadocian</a:t>
            </a:r>
            <a:r>
              <a:rPr lang="en-US" sz="2800" dirty="0" smtClean="0"/>
              <a:t> Fathers: Basil of Caesarea, Gregory of Nyssa, Gregory of </a:t>
            </a:r>
            <a:r>
              <a:rPr lang="en-US" sz="2800" dirty="0" err="1" smtClean="0"/>
              <a:t>Nazianzus</a:t>
            </a:r>
            <a:r>
              <a:rPr lang="en-US" sz="2800" dirty="0" smtClean="0"/>
              <a:t>.</a:t>
            </a:r>
          </a:p>
          <a:p>
            <a:r>
              <a:rPr lang="en-US" sz="2800" dirty="0" smtClean="0"/>
              <a:t>They combined Athanasius’ teaching about the deification of the flesh which the Logos assumed with the Platonic tradition of the soul’s ascent to God, or attainment of likeness to God. They were also deeply indebted to Athanasius’ precursors in the Alexandrian tradition, Clement and Origen.</a:t>
            </a:r>
          </a:p>
          <a:p>
            <a:r>
              <a:rPr lang="en-US" sz="2800" dirty="0" smtClean="0"/>
              <a:t>They were without a doubt the most classically oriented of all the Greek Fathers, deeply comfortable and trained in classical Greek philosophy and philology.</a:t>
            </a:r>
            <a:endParaRPr lang="en-US" sz="2800" dirty="0"/>
          </a:p>
        </p:txBody>
      </p:sp>
    </p:spTree>
    <p:extLst>
      <p:ext uri="{BB962C8B-B14F-4D97-AF65-F5344CB8AC3E}">
        <p14:creationId xmlns:p14="http://schemas.microsoft.com/office/powerpoint/2010/main" val="38036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Cyril of Alexandria (c. 378-444) </a:t>
            </a:r>
            <a:endParaRPr lang="en-US" dirty="0"/>
          </a:p>
        </p:txBody>
      </p:sp>
      <p:sp>
        <p:nvSpPr>
          <p:cNvPr id="3" name="Content Placeholder 2"/>
          <p:cNvSpPr>
            <a:spLocks noGrp="1"/>
          </p:cNvSpPr>
          <p:nvPr>
            <p:ph idx="1"/>
          </p:nvPr>
        </p:nvSpPr>
        <p:spPr>
          <a:xfrm>
            <a:off x="228600" y="990600"/>
            <a:ext cx="8686800" cy="5562600"/>
          </a:xfrm>
        </p:spPr>
        <p:txBody>
          <a:bodyPr>
            <a:normAutofit lnSpcReduction="10000"/>
          </a:bodyPr>
          <a:lstStyle/>
          <a:p>
            <a:r>
              <a:rPr lang="en-US" sz="2700" dirty="0" smtClean="0"/>
              <a:t>Humanity needed a personal Savior, a Son to make of us sons and daughters. This is what defines personal salvation. But the relation between the person of Christ and all human persons is established through his humanity.</a:t>
            </a:r>
          </a:p>
          <a:p>
            <a:r>
              <a:rPr lang="en-US" sz="2700" dirty="0" smtClean="0"/>
              <a:t>Just as Christ’s death was necessary for its abolition, so his grief, fear and other human passions were necessary if human beings were to be freed from them.</a:t>
            </a:r>
          </a:p>
          <a:p>
            <a:r>
              <a:rPr lang="en-US" sz="2700" dirty="0" smtClean="0"/>
              <a:t>Christ overcame death with his divine power, but he did so as a man. “For if he conquered as God, then it is of no profit to us; but if as man, we are conquerors as well… as we have born the image of the earthly… so shall we bear the image of the heavenly, that is Christ, overcoming the power of sin” (</a:t>
            </a:r>
            <a:r>
              <a:rPr lang="en-US" sz="2700" i="1" dirty="0" smtClean="0"/>
              <a:t>In Joan. 16:33</a:t>
            </a:r>
            <a:r>
              <a:rPr lang="en-US" sz="2700" dirty="0" smtClean="0"/>
              <a:t>).</a:t>
            </a:r>
            <a:endParaRPr lang="el-GR" sz="2700" dirty="0" smtClean="0"/>
          </a:p>
        </p:txBody>
      </p:sp>
    </p:spTree>
    <p:extLst>
      <p:ext uri="{BB962C8B-B14F-4D97-AF65-F5344CB8AC3E}">
        <p14:creationId xmlns:p14="http://schemas.microsoft.com/office/powerpoint/2010/main" val="48599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Cyril of Alexandria (c. 378-444) </a:t>
            </a:r>
            <a:endParaRPr lang="en-US" dirty="0"/>
          </a:p>
        </p:txBody>
      </p:sp>
      <p:sp>
        <p:nvSpPr>
          <p:cNvPr id="3" name="Content Placeholder 2"/>
          <p:cNvSpPr>
            <a:spLocks noGrp="1"/>
          </p:cNvSpPr>
          <p:nvPr>
            <p:ph idx="1"/>
          </p:nvPr>
        </p:nvSpPr>
        <p:spPr>
          <a:xfrm>
            <a:off x="228600" y="990600"/>
            <a:ext cx="8686800" cy="5562600"/>
          </a:xfrm>
        </p:spPr>
        <p:txBody>
          <a:bodyPr>
            <a:normAutofit/>
          </a:bodyPr>
          <a:lstStyle/>
          <a:p>
            <a:r>
              <a:rPr lang="en-US" sz="2700" dirty="0" smtClean="0"/>
              <a:t>Nestorius had a closed and static understanding of nature: nature as something self-existing and possessing certain identifiable attributes. This explains his difficulties: How could Mary give birth to the divine essence? how could the impassible divine essence suffer and die? and so on. The questions were wrong because the two natures in Christ were more real for him than the single concrete person of Jesus Christ (Sarantidis, p. 51).</a:t>
            </a:r>
          </a:p>
          <a:p>
            <a:r>
              <a:rPr lang="en-US" sz="2700" dirty="0" smtClean="0"/>
              <a:t>In contrast, Cyril penetrated deeply into the mystery of personhood. What is growth in our humanity other than the unfolding of our person? It is the person who en-hypostasizes nature in a unique and individual manner (Sarantidis, p. 41). </a:t>
            </a:r>
            <a:endParaRPr lang="el-GR" sz="2700" dirty="0" smtClean="0"/>
          </a:p>
        </p:txBody>
      </p:sp>
    </p:spTree>
    <p:extLst>
      <p:ext uri="{BB962C8B-B14F-4D97-AF65-F5344CB8AC3E}">
        <p14:creationId xmlns:p14="http://schemas.microsoft.com/office/powerpoint/2010/main" val="378455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Cyril of Alexandria (c. 378-444) </a:t>
            </a:r>
            <a:endParaRPr lang="en-US" dirty="0"/>
          </a:p>
        </p:txBody>
      </p:sp>
      <p:sp>
        <p:nvSpPr>
          <p:cNvPr id="3" name="Content Placeholder 2"/>
          <p:cNvSpPr>
            <a:spLocks noGrp="1"/>
          </p:cNvSpPr>
          <p:nvPr>
            <p:ph idx="1"/>
          </p:nvPr>
        </p:nvSpPr>
        <p:spPr>
          <a:xfrm>
            <a:off x="228600" y="990600"/>
            <a:ext cx="8686800" cy="5562600"/>
          </a:xfrm>
        </p:spPr>
        <p:txBody>
          <a:bodyPr>
            <a:normAutofit/>
          </a:bodyPr>
          <a:lstStyle/>
          <a:p>
            <a:pPr marL="0" indent="0">
              <a:buNone/>
            </a:pPr>
            <a:r>
              <a:rPr lang="en-US" sz="2700" dirty="0" smtClean="0"/>
              <a:t>The hypostasis of the Logos became the hypostasis of human nature as well. His human nature did not cease to be fully human, but it came into the closest and most real union with the divine nature. The difference, </a:t>
            </a:r>
            <a:r>
              <a:rPr lang="el-GR" sz="2700" dirty="0" smtClean="0"/>
              <a:t>διαφορά</a:t>
            </a:r>
            <a:r>
              <a:rPr lang="en-US" sz="2700" dirty="0" smtClean="0"/>
              <a:t>, between the two natures was maintained; not as a source of division, </a:t>
            </a:r>
            <a:r>
              <a:rPr lang="el-GR" sz="2700" dirty="0" smtClean="0"/>
              <a:t>διαίρεσις</a:t>
            </a:r>
            <a:r>
              <a:rPr lang="en-US" sz="2700" dirty="0" smtClean="0"/>
              <a:t>, but as the source of communion and growth of the human nature to the divine nature. This is the ontological content of deification (</a:t>
            </a:r>
            <a:r>
              <a:rPr lang="en-US" sz="2700" dirty="0" err="1" smtClean="0"/>
              <a:t>theosis</a:t>
            </a:r>
            <a:r>
              <a:rPr lang="en-US" sz="2700" dirty="0" smtClean="0"/>
              <a:t>). It is not an absorption of the human person by God, but rather the </a:t>
            </a:r>
            <a:r>
              <a:rPr lang="en-US" sz="2700" dirty="0" err="1" smtClean="0"/>
              <a:t>realisation</a:t>
            </a:r>
            <a:r>
              <a:rPr lang="en-US" sz="2700" dirty="0" smtClean="0"/>
              <a:t> of our potential for a ‘divine’ life through our adoption as sons and daughters of God. The human person remains human, indeed becomes more truly human, for we partake of that deified humanity that was Christ’s own (Sarantidis, p. 52).</a:t>
            </a:r>
            <a:endParaRPr lang="el-GR" sz="2700" dirty="0" smtClean="0"/>
          </a:p>
        </p:txBody>
      </p:sp>
    </p:spTree>
    <p:extLst>
      <p:ext uri="{BB962C8B-B14F-4D97-AF65-F5344CB8AC3E}">
        <p14:creationId xmlns:p14="http://schemas.microsoft.com/office/powerpoint/2010/main" val="62978934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Basil of Caesarea (c. 329-79)	</a:t>
            </a:r>
            <a:endParaRPr lang="en-US" dirty="0"/>
          </a:p>
        </p:txBody>
      </p:sp>
      <p:sp>
        <p:nvSpPr>
          <p:cNvPr id="3" name="Content Placeholder 2"/>
          <p:cNvSpPr>
            <a:spLocks noGrp="1"/>
          </p:cNvSpPr>
          <p:nvPr>
            <p:ph idx="1"/>
          </p:nvPr>
        </p:nvSpPr>
        <p:spPr>
          <a:xfrm>
            <a:off x="228600" y="1066800"/>
            <a:ext cx="8686800" cy="5562600"/>
          </a:xfrm>
        </p:spPr>
        <p:txBody>
          <a:bodyPr>
            <a:noAutofit/>
          </a:bodyPr>
          <a:lstStyle/>
          <a:p>
            <a:r>
              <a:rPr lang="en-US" sz="2700" dirty="0" smtClean="0"/>
              <a:t>Deification is a gradual process, in which human beings can be referred to as ‘gods’ only in the final state. </a:t>
            </a:r>
            <a:r>
              <a:rPr lang="en-US" sz="2700" dirty="0"/>
              <a:t>Our </a:t>
            </a:r>
            <a:r>
              <a:rPr lang="en-US" sz="2700" i="1" dirty="0" err="1"/>
              <a:t>telos</a:t>
            </a:r>
            <a:r>
              <a:rPr lang="en-US" sz="2700" dirty="0"/>
              <a:t> is the blessedness of life in heaven</a:t>
            </a:r>
            <a:r>
              <a:rPr lang="en-US" sz="2700" dirty="0" smtClean="0"/>
              <a:t>.</a:t>
            </a:r>
          </a:p>
          <a:p>
            <a:r>
              <a:rPr lang="en-US" sz="2700" dirty="0" smtClean="0"/>
              <a:t>Unlike Athanasius, Basil did not speak of deification of the flesh, nor did he connect deification with Baptism. For him, the ‘gods’ are those who achieve perfection through the practice of the virtues, which for him meant primarily imitation of Christ: </a:t>
            </a:r>
            <a:r>
              <a:rPr lang="el-GR" sz="2700" dirty="0" smtClean="0"/>
              <a:t>ούτος όρος χριστιανισμού, μίμησις Χριστού εν τω μέτρω της ενανθρωπήσεως</a:t>
            </a:r>
            <a:r>
              <a:rPr lang="en-US" sz="2700" dirty="0" smtClean="0"/>
              <a:t>.</a:t>
            </a:r>
          </a:p>
          <a:p>
            <a:r>
              <a:rPr lang="en-US" sz="2700" dirty="0" smtClean="0"/>
              <a:t>The Holy Spirit is the sanctifying and deifying agent of creation (</a:t>
            </a:r>
            <a:r>
              <a:rPr lang="el-GR" sz="2700" dirty="0" smtClean="0"/>
              <a:t>το της κτίσεως αγιαστικόν και θεοποιόν</a:t>
            </a:r>
            <a:r>
              <a:rPr lang="en-US" sz="2700" dirty="0" smtClean="0"/>
              <a:t>) who fills it with the divine energies (Adv. </a:t>
            </a:r>
            <a:r>
              <a:rPr lang="en-US" sz="2700" dirty="0" err="1" smtClean="0"/>
              <a:t>Eun</a:t>
            </a:r>
            <a:r>
              <a:rPr lang="en-US" sz="2700" dirty="0" smtClean="0"/>
              <a:t>. 5).</a:t>
            </a:r>
          </a:p>
        </p:txBody>
      </p:sp>
    </p:spTree>
    <p:extLst>
      <p:ext uri="{BB962C8B-B14F-4D97-AF65-F5344CB8AC3E}">
        <p14:creationId xmlns:p14="http://schemas.microsoft.com/office/powerpoint/2010/main" val="28367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Autofit/>
          </a:bodyPr>
          <a:lstStyle/>
          <a:p>
            <a:pPr marL="0" indent="0">
              <a:buNone/>
            </a:pPr>
            <a:r>
              <a:rPr lang="en-US" sz="2700" dirty="0" smtClean="0"/>
              <a:t>“Through the Spirit hearts are lifted up, the weak are led by the hand, and they who are advancing are brought to perfection. Shining upon those that are cleansed from every stain, he makes them spiritual by communion with himself. Just as when a sunbeam falls on bright and transparent bodies, they themselves become brilliant too, and shed forth a fresh brightness from themselves, so spirit-bearing souls (</a:t>
            </a:r>
            <a:r>
              <a:rPr lang="el-GR" sz="2700" dirty="0" smtClean="0"/>
              <a:t>αι πνευματοφόροι ψυχαί</a:t>
            </a:r>
            <a:r>
              <a:rPr lang="en-US" sz="2700" dirty="0" smtClean="0"/>
              <a:t>), illuminated by the Spirit, themselves become spiritual, and send forth their grace to others. Hence comes foreknowledge of the future, understanding of mysteries, apprehension of what is hidden, distribution of good gifts, the heavenly citizenship, a place in the chorus of angels, joy without end, abiding in God, being made like God, and the highest goal of all, becoming a god (</a:t>
            </a:r>
            <a:r>
              <a:rPr lang="el-GR" sz="2700" dirty="0" smtClean="0"/>
              <a:t>το ακρότατον των ορεκτών, θεόν γενέσθαι</a:t>
            </a:r>
            <a:r>
              <a:rPr lang="en-US" sz="2700" dirty="0" smtClean="0"/>
              <a:t>). (</a:t>
            </a:r>
            <a:r>
              <a:rPr lang="en-US" sz="2700" i="1" dirty="0" smtClean="0"/>
              <a:t>De Sp. S. 9.23</a:t>
            </a:r>
            <a:r>
              <a:rPr lang="en-US" sz="2700" dirty="0" smtClean="0"/>
              <a:t>)</a:t>
            </a:r>
          </a:p>
        </p:txBody>
      </p:sp>
    </p:spTree>
    <p:extLst>
      <p:ext uri="{BB962C8B-B14F-4D97-AF65-F5344CB8AC3E}">
        <p14:creationId xmlns:p14="http://schemas.microsoft.com/office/powerpoint/2010/main" val="3153293689"/>
      </p:ext>
    </p:extLst>
  </p:cSld>
  <p:clrMapOvr>
    <a:masterClrMapping/>
  </p:clrMapOvr>
  <mc:AlternateContent xmlns:mc="http://schemas.openxmlformats.org/markup-compatibility/2006">
    <mc:Choice xmlns:p14="http://schemas.microsoft.com/office/powerpoint/2010/main" Requires="p14">
      <p:transition spd="slow" p14:dur="2000">
        <p:diamond/>
      </p:transition>
    </mc:Choice>
    <mc:Fallback>
      <p:transition spd="slow">
        <p:diamon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Gregory of </a:t>
            </a:r>
            <a:r>
              <a:rPr lang="en-US" dirty="0" err="1" smtClean="0"/>
              <a:t>Nazianzus</a:t>
            </a:r>
            <a:r>
              <a:rPr lang="en-US" dirty="0" smtClean="0"/>
              <a:t> (c. 330-90)</a:t>
            </a:r>
            <a:endParaRPr lang="en-US" dirty="0"/>
          </a:p>
        </p:txBody>
      </p:sp>
      <p:sp>
        <p:nvSpPr>
          <p:cNvPr id="3" name="Content Placeholder 2"/>
          <p:cNvSpPr>
            <a:spLocks noGrp="1"/>
          </p:cNvSpPr>
          <p:nvPr>
            <p:ph idx="1"/>
          </p:nvPr>
        </p:nvSpPr>
        <p:spPr>
          <a:xfrm>
            <a:off x="304800" y="1219200"/>
            <a:ext cx="8610600" cy="5334000"/>
          </a:xfrm>
        </p:spPr>
        <p:txBody>
          <a:bodyPr>
            <a:noAutofit/>
          </a:bodyPr>
          <a:lstStyle/>
          <a:p>
            <a:r>
              <a:rPr lang="en-US" sz="2700" dirty="0" smtClean="0"/>
              <a:t>He was the first to coin the noun </a:t>
            </a:r>
            <a:r>
              <a:rPr lang="el-GR" sz="2700" dirty="0" smtClean="0"/>
              <a:t>θέωσις</a:t>
            </a:r>
            <a:r>
              <a:rPr lang="en-US" sz="2700" dirty="0" smtClean="0"/>
              <a:t>.</a:t>
            </a:r>
          </a:p>
          <a:p>
            <a:r>
              <a:rPr lang="en-US" sz="2700" dirty="0" smtClean="0"/>
              <a:t>His favorite verb for deification is </a:t>
            </a:r>
            <a:r>
              <a:rPr lang="el-GR" sz="2700" dirty="0" smtClean="0"/>
              <a:t>θεόω</a:t>
            </a:r>
            <a:r>
              <a:rPr lang="en-US" sz="2700" dirty="0" smtClean="0"/>
              <a:t>.</a:t>
            </a:r>
          </a:p>
          <a:p>
            <a:r>
              <a:rPr lang="en-US" sz="2700" dirty="0" smtClean="0"/>
              <a:t>One of his favorite terms was ‘mingling’: “What greater destiny can befall our humility than that humanity should be intermingled with God, and by this intermingling should become divine?” (</a:t>
            </a:r>
            <a:r>
              <a:rPr lang="en-US" sz="2700" i="1" dirty="0" smtClean="0"/>
              <a:t>Or. </a:t>
            </a:r>
            <a:r>
              <a:rPr lang="en-US" sz="2700" i="1" dirty="0" smtClean="0"/>
              <a:t>30</a:t>
            </a:r>
            <a:r>
              <a:rPr lang="en-US" sz="2700" dirty="0" smtClean="0"/>
              <a:t>) </a:t>
            </a:r>
            <a:r>
              <a:rPr lang="en-US" sz="2700" dirty="0" smtClean="0"/>
              <a:t>This new deified humanity is granted through baptism.</a:t>
            </a:r>
          </a:p>
          <a:p>
            <a:r>
              <a:rPr lang="en-US" sz="2700" dirty="0" smtClean="0"/>
              <a:t>In Christ, both the human and the divine form a single entity: “For both [natures] are one by mingling, God </a:t>
            </a:r>
            <a:r>
              <a:rPr lang="en-US" sz="2700" dirty="0" err="1" smtClean="0"/>
              <a:t>inhominated</a:t>
            </a:r>
            <a:r>
              <a:rPr lang="en-US" sz="2700" dirty="0" smtClean="0"/>
              <a:t> and man deified (</a:t>
            </a:r>
            <a:r>
              <a:rPr lang="el-GR" sz="2700" dirty="0" smtClean="0"/>
              <a:t>τα γαρ αμφότερα εν τη συγκράσει, θεού μεν ενανθρωπήσαντος, ανθρώπου δε θεωθέντος</a:t>
            </a:r>
            <a:r>
              <a:rPr lang="en-US" sz="2700" dirty="0" smtClean="0"/>
              <a:t>), or however one should express it” (</a:t>
            </a:r>
            <a:r>
              <a:rPr lang="en-US" sz="2700" i="1" dirty="0" smtClean="0"/>
              <a:t>Ep. 101</a:t>
            </a:r>
            <a:r>
              <a:rPr lang="en-US" sz="2700" dirty="0" smtClean="0"/>
              <a:t>).</a:t>
            </a:r>
            <a:endParaRPr lang="en-US" sz="2700" dirty="0"/>
          </a:p>
        </p:txBody>
      </p:sp>
    </p:spTree>
    <p:extLst>
      <p:ext uri="{BB962C8B-B14F-4D97-AF65-F5344CB8AC3E}">
        <p14:creationId xmlns:p14="http://schemas.microsoft.com/office/powerpoint/2010/main" val="185227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Gregory of </a:t>
            </a:r>
            <a:r>
              <a:rPr lang="en-US" dirty="0" err="1" smtClean="0"/>
              <a:t>Nazianzus</a:t>
            </a:r>
            <a:r>
              <a:rPr lang="en-US" dirty="0" smtClean="0"/>
              <a:t> (c. 330-90)</a:t>
            </a:r>
            <a:endParaRPr lang="en-US" dirty="0"/>
          </a:p>
        </p:txBody>
      </p:sp>
      <p:sp>
        <p:nvSpPr>
          <p:cNvPr id="3" name="Content Placeholder 2"/>
          <p:cNvSpPr>
            <a:spLocks noGrp="1"/>
          </p:cNvSpPr>
          <p:nvPr>
            <p:ph idx="1"/>
          </p:nvPr>
        </p:nvSpPr>
        <p:spPr>
          <a:xfrm>
            <a:off x="304800" y="1143000"/>
            <a:ext cx="8610600" cy="5410200"/>
          </a:xfrm>
        </p:spPr>
        <p:txBody>
          <a:bodyPr>
            <a:noAutofit/>
          </a:bodyPr>
          <a:lstStyle/>
          <a:p>
            <a:r>
              <a:rPr lang="en-US" sz="2700" dirty="0" smtClean="0"/>
              <a:t>Deification was keystone of Gregory’s vision of salvation. This goes beyond restoration to </a:t>
            </a:r>
            <a:r>
              <a:rPr lang="en-US" sz="2700" dirty="0" err="1" smtClean="0"/>
              <a:t>Adamic</a:t>
            </a:r>
            <a:r>
              <a:rPr lang="en-US" sz="2700" dirty="0" smtClean="0"/>
              <a:t> state before the Fall, </a:t>
            </a:r>
            <a:r>
              <a:rPr lang="en-US" sz="2700" dirty="0" smtClean="0"/>
              <a:t>but rather </a:t>
            </a:r>
            <a:r>
              <a:rPr lang="en-US" sz="2700" dirty="0" smtClean="0"/>
              <a:t>to attain the goal for which Adam was created, namely to be deified.</a:t>
            </a:r>
          </a:p>
          <a:p>
            <a:r>
              <a:rPr lang="en-US" sz="2700" dirty="0" smtClean="0"/>
              <a:t>Strong emphasis on sacraments: Christ and the Spirit deify human beings through Baptism. The Eucharist contributes to the process of deification.</a:t>
            </a:r>
          </a:p>
          <a:p>
            <a:r>
              <a:rPr lang="en-US" sz="2700" dirty="0" smtClean="0"/>
              <a:t>Ethical life essential to deification! Gregory greatly valued the ascetic ideal, but not only for monks: freedom from the material world. </a:t>
            </a:r>
          </a:p>
          <a:p>
            <a:r>
              <a:rPr lang="en-US" sz="2700" dirty="0" smtClean="0"/>
              <a:t>Imitation of Christ leads to transformation (metamorphosis) by ‘mingling’ with the divine light. (Icon of Transfiguration?)</a:t>
            </a:r>
            <a:endParaRPr lang="en-US" sz="2700" dirty="0"/>
          </a:p>
        </p:txBody>
      </p:sp>
    </p:spTree>
    <p:extLst>
      <p:ext uri="{BB962C8B-B14F-4D97-AF65-F5344CB8AC3E}">
        <p14:creationId xmlns:p14="http://schemas.microsoft.com/office/powerpoint/2010/main" val="101510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stas\Documents\Icon Lecture\Transfiguration\Transfiguration.deific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85" y="609600"/>
            <a:ext cx="84563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77236"/>
      </p:ext>
    </p:extLst>
  </p:cSld>
  <p:clrMapOvr>
    <a:masterClrMapping/>
  </p:clrMapOvr>
  <mc:AlternateContent xmlns:mc="http://schemas.openxmlformats.org/markup-compatibility/2006">
    <mc:Choice xmlns:p14="http://schemas.microsoft.com/office/powerpoint/2010/main" Requires="p14">
      <p:transition spd="slow" p14:dur="5000">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Gregory </a:t>
            </a:r>
            <a:r>
              <a:rPr lang="en-US" dirty="0" smtClean="0"/>
              <a:t>Speaks of Deification</a:t>
            </a:r>
            <a:endParaRPr lang="en-US" dirty="0"/>
          </a:p>
        </p:txBody>
      </p:sp>
      <p:sp>
        <p:nvSpPr>
          <p:cNvPr id="3" name="Content Placeholder 2"/>
          <p:cNvSpPr>
            <a:spLocks noGrp="1"/>
          </p:cNvSpPr>
          <p:nvPr>
            <p:ph idx="1"/>
          </p:nvPr>
        </p:nvSpPr>
        <p:spPr>
          <a:xfrm>
            <a:off x="304800" y="990600"/>
            <a:ext cx="8610600" cy="5562600"/>
          </a:xfrm>
        </p:spPr>
        <p:txBody>
          <a:bodyPr>
            <a:noAutofit/>
          </a:bodyPr>
          <a:lstStyle/>
          <a:p>
            <a:r>
              <a:rPr lang="en-US" sz="2700" dirty="0" smtClean="0"/>
              <a:t>“While His inferior nature, the humanity, became God, because it was united to God, and became One Person because the higher nature prevailed in order that I too might be made God so far as He is made Man (</a:t>
            </a:r>
            <a:r>
              <a:rPr lang="en-US" sz="2700" i="1" dirty="0" smtClean="0"/>
              <a:t>Or. </a:t>
            </a:r>
            <a:r>
              <a:rPr lang="en-US" sz="2700" i="1" dirty="0" smtClean="0"/>
              <a:t>29</a:t>
            </a:r>
            <a:r>
              <a:rPr lang="en-US" sz="2700" dirty="0" smtClean="0"/>
              <a:t>).</a:t>
            </a:r>
            <a:endParaRPr lang="en-US" sz="2700" dirty="0" smtClean="0"/>
          </a:p>
          <a:p>
            <a:r>
              <a:rPr lang="en-US" sz="2700" dirty="0" smtClean="0"/>
              <a:t>“He assumes the poverty of my flesh, that I may assume the richness of His Godhead” (</a:t>
            </a:r>
            <a:r>
              <a:rPr lang="en-US" sz="2700" i="1" dirty="0" smtClean="0"/>
              <a:t>Or. </a:t>
            </a:r>
            <a:r>
              <a:rPr lang="en-US" sz="2700" i="1" dirty="0" smtClean="0"/>
              <a:t>40</a:t>
            </a:r>
            <a:r>
              <a:rPr lang="en-US" sz="2700" dirty="0" smtClean="0"/>
              <a:t>).</a:t>
            </a:r>
            <a:endParaRPr lang="en-US" sz="2700" dirty="0" smtClean="0"/>
          </a:p>
          <a:p>
            <a:r>
              <a:rPr lang="en-US" sz="2700" dirty="0" smtClean="0"/>
              <a:t>“I must be buried with Christ, arise with Christ, be joint heir with Christ, become the son of God, yea, God himself (</a:t>
            </a:r>
            <a:r>
              <a:rPr lang="el-GR" sz="2700" dirty="0" smtClean="0"/>
              <a:t>θεόν αυτόν</a:t>
            </a:r>
            <a:r>
              <a:rPr lang="en-US" sz="2700" dirty="0" smtClean="0"/>
              <a:t>)” (</a:t>
            </a:r>
            <a:r>
              <a:rPr lang="en-US" sz="2700" i="1" dirty="0" smtClean="0"/>
              <a:t>Or. </a:t>
            </a:r>
            <a:r>
              <a:rPr lang="en-US" sz="2700" i="1" dirty="0" smtClean="0"/>
              <a:t>7</a:t>
            </a:r>
            <a:r>
              <a:rPr lang="en-US" sz="2700" dirty="0" smtClean="0"/>
              <a:t>).</a:t>
            </a:r>
            <a:endParaRPr lang="en-US" sz="2700" dirty="0" smtClean="0"/>
          </a:p>
          <a:p>
            <a:r>
              <a:rPr lang="en-US" sz="2700" dirty="0" smtClean="0"/>
              <a:t>“You are an image of God, but you also control this image… Honor the nature you have in common (</a:t>
            </a:r>
            <a:r>
              <a:rPr lang="el-GR" sz="2700" dirty="0" smtClean="0"/>
              <a:t>συμφυΐαν</a:t>
            </a:r>
            <a:r>
              <a:rPr lang="en-US" sz="2700" dirty="0" smtClean="0"/>
              <a:t>); respect your archetype (</a:t>
            </a:r>
            <a:r>
              <a:rPr lang="el-GR" sz="2700" dirty="0" smtClean="0"/>
              <a:t>αρχέτυπον</a:t>
            </a:r>
            <a:r>
              <a:rPr lang="en-US" sz="2700" dirty="0" smtClean="0"/>
              <a:t>); ally yourself with God” (</a:t>
            </a:r>
            <a:r>
              <a:rPr lang="en-US" sz="2700" i="1" dirty="0" smtClean="0"/>
              <a:t>Or. </a:t>
            </a:r>
            <a:r>
              <a:rPr lang="en-US" sz="2700" i="1" dirty="0" smtClean="0"/>
              <a:t>17</a:t>
            </a:r>
            <a:r>
              <a:rPr lang="en-US" sz="2700" dirty="0" smtClean="0"/>
              <a:t>).</a:t>
            </a:r>
            <a:endParaRPr lang="en-US" sz="2700" dirty="0"/>
          </a:p>
        </p:txBody>
      </p:sp>
    </p:spTree>
    <p:extLst>
      <p:ext uri="{BB962C8B-B14F-4D97-AF65-F5344CB8AC3E}">
        <p14:creationId xmlns:p14="http://schemas.microsoft.com/office/powerpoint/2010/main" val="20454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3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a:t>Gregory Speaks of Deification</a:t>
            </a:r>
            <a:endParaRPr lang="en-US" dirty="0"/>
          </a:p>
        </p:txBody>
      </p:sp>
      <p:sp>
        <p:nvSpPr>
          <p:cNvPr id="3" name="Content Placeholder 2"/>
          <p:cNvSpPr>
            <a:spLocks noGrp="1"/>
          </p:cNvSpPr>
          <p:nvPr>
            <p:ph idx="1"/>
          </p:nvPr>
        </p:nvSpPr>
        <p:spPr>
          <a:xfrm>
            <a:off x="304800" y="990600"/>
            <a:ext cx="8610600" cy="5562600"/>
          </a:xfrm>
        </p:spPr>
        <p:txBody>
          <a:bodyPr>
            <a:noAutofit/>
          </a:bodyPr>
          <a:lstStyle/>
          <a:p>
            <a:r>
              <a:rPr lang="en-US" sz="2700" dirty="0" smtClean="0"/>
              <a:t>“I will baptize you and make you a disciple in the Name of the Father and of the Son and of the Holy Spirit; and these three have one common name, the Godhead (</a:t>
            </a:r>
            <a:r>
              <a:rPr lang="el-GR" sz="2700" dirty="0" smtClean="0"/>
              <a:t>θεότης</a:t>
            </a:r>
            <a:r>
              <a:rPr lang="en-US" sz="2700" dirty="0" smtClean="0"/>
              <a:t>). And you shall know, both by appearances and by words that you reject all ungodliness, and are united to all the Godhead (</a:t>
            </a:r>
            <a:r>
              <a:rPr lang="el-GR" sz="2700" dirty="0" smtClean="0"/>
              <a:t>ούτως όλη θεότητι συντασσόμενος</a:t>
            </a:r>
            <a:r>
              <a:rPr lang="en-US" sz="2700" dirty="0" smtClean="0"/>
              <a:t>)” (</a:t>
            </a:r>
            <a:r>
              <a:rPr lang="en-US" sz="2700" i="1" dirty="0" smtClean="0"/>
              <a:t>Or. </a:t>
            </a:r>
            <a:r>
              <a:rPr lang="en-US" sz="2700" i="1" dirty="0" smtClean="0"/>
              <a:t>40</a:t>
            </a:r>
            <a:r>
              <a:rPr lang="en-US" sz="2700" dirty="0" smtClean="0"/>
              <a:t>).</a:t>
            </a:r>
            <a:endParaRPr lang="en-US" sz="2700" dirty="0" smtClean="0"/>
          </a:p>
          <a:p>
            <a:r>
              <a:rPr lang="en-US" sz="2700" dirty="0" smtClean="0"/>
              <a:t>“This is the meaning of our great mystery, this our faith and rebirth in the Father, Son and Holy Spirit, and in our common name, our rejection of godlessness and our confession of Godhead (</a:t>
            </a:r>
            <a:r>
              <a:rPr lang="el-GR" sz="2700" dirty="0" smtClean="0"/>
              <a:t>θεότητος</a:t>
            </a:r>
            <a:r>
              <a:rPr lang="en-US" sz="2700" dirty="0" smtClean="0"/>
              <a:t>). To dishonor or separate any one of the three is to dishonor our confession of faith, that is, our rebirth, our Godhead (</a:t>
            </a:r>
            <a:r>
              <a:rPr lang="el-GR" sz="2700" dirty="0" smtClean="0"/>
              <a:t>θεότητα</a:t>
            </a:r>
            <a:r>
              <a:rPr lang="en-US" sz="2700" dirty="0" smtClean="0"/>
              <a:t>), our deification (</a:t>
            </a:r>
            <a:r>
              <a:rPr lang="el-GR" sz="2700" dirty="0" smtClean="0"/>
              <a:t>θέωσιν</a:t>
            </a:r>
            <a:r>
              <a:rPr lang="en-US" sz="2700" dirty="0" smtClean="0"/>
              <a:t>), our hope” (</a:t>
            </a:r>
            <a:r>
              <a:rPr lang="en-US" sz="2700" i="1" dirty="0" smtClean="0"/>
              <a:t>Or. </a:t>
            </a:r>
            <a:r>
              <a:rPr lang="en-US" sz="2700" i="1" dirty="0" smtClean="0"/>
              <a:t>23</a:t>
            </a:r>
            <a:r>
              <a:rPr lang="en-US" sz="2700" dirty="0" smtClean="0"/>
              <a:t>).</a:t>
            </a:r>
            <a:endParaRPr lang="en-US" sz="2700" dirty="0"/>
          </a:p>
        </p:txBody>
      </p:sp>
    </p:spTree>
    <p:extLst>
      <p:ext uri="{BB962C8B-B14F-4D97-AF65-F5344CB8AC3E}">
        <p14:creationId xmlns:p14="http://schemas.microsoft.com/office/powerpoint/2010/main" val="37841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1646</TotalTime>
  <Words>2576</Words>
  <Application>Microsoft Office PowerPoint</Application>
  <PresentationFormat>On-screen Show (4:3)</PresentationFormat>
  <Paragraphs>70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Thatch</vt:lpstr>
      <vt:lpstr>Theosis: The Transformation of Human Nature through Participation in the Divine Nature</vt:lpstr>
      <vt:lpstr>The Cappadocian Synthesis</vt:lpstr>
      <vt:lpstr>Basil of Caesarea (c. 329-79) </vt:lpstr>
      <vt:lpstr>PowerPoint Presentation</vt:lpstr>
      <vt:lpstr>Gregory of Nazianzus (c. 330-90)</vt:lpstr>
      <vt:lpstr>Gregory of Nazianzus (c. 330-90)</vt:lpstr>
      <vt:lpstr>PowerPoint Presentation</vt:lpstr>
      <vt:lpstr>Gregory Speaks of Deification</vt:lpstr>
      <vt:lpstr>Gregory Speaks of Deification</vt:lpstr>
      <vt:lpstr>Gregory of Nyssa (330-94)</vt:lpstr>
      <vt:lpstr>Gregory of Nyssa (330-94)</vt:lpstr>
      <vt:lpstr>Gregory of Nyssa (330-94)</vt:lpstr>
      <vt:lpstr>Gregory of Nyssa (330-94)</vt:lpstr>
      <vt:lpstr>PowerPoint Presentation</vt:lpstr>
      <vt:lpstr>Climax of Alexandrian Theology: Cyril</vt:lpstr>
      <vt:lpstr>Cyril of Alexandria (c. 378-444) </vt:lpstr>
      <vt:lpstr>Cyril of Alexandria (c. 378-444) </vt:lpstr>
      <vt:lpstr>Cyril of Alexandria (c. 378-444) </vt:lpstr>
      <vt:lpstr>Cyril of Alexandria (c. 378-444) </vt:lpstr>
      <vt:lpstr>Cyril of Alexandria (c. 378-444) </vt:lpstr>
      <vt:lpstr>Cyril of Alexandria (c. 378-444) </vt:lpstr>
      <vt:lpstr>Cyril of Alexandria (c. 378-444)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Theosis: The Transformation of Human Nature through Participation in the Divine Nature</dc:title>
  <dc:creator>Kostas</dc:creator>
  <cp:lastModifiedBy>Kostas</cp:lastModifiedBy>
  <cp:revision>94</cp:revision>
  <dcterms:created xsi:type="dcterms:W3CDTF">2013-01-26T17:36:40Z</dcterms:created>
  <dcterms:modified xsi:type="dcterms:W3CDTF">2013-04-16T20:38:49Z</dcterms:modified>
</cp:coreProperties>
</file>