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761BF1B-7640-4831-A839-C117ACC601C7}"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761BF1B-7640-4831-A839-C117ACC601C7}" type="datetimeFigureOut">
              <a:rPr lang="en-US" smtClean="0"/>
              <a:t>4/23/2013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5DFCE4D-FC89-460D-8392-70D55731F1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1BF1B-7640-4831-A839-C117ACC601C7}" type="datetimeFigureOut">
              <a:rPr lang="en-US" smtClean="0"/>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1BF1B-7640-4831-A839-C117ACC601C7}" type="datetimeFigureOut">
              <a:rPr lang="en-US" smtClean="0"/>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BF1B-7640-4831-A839-C117ACC601C7}" type="datetimeFigureOut">
              <a:rPr lang="en-US" smtClean="0"/>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61BF1B-7640-4831-A839-C117ACC601C7}"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761BF1B-7640-4831-A839-C117ACC601C7}" type="datetimeFigureOut">
              <a:rPr lang="en-US" smtClean="0"/>
              <a:t>4/23/2013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5DFCE4D-FC89-460D-8392-70D55731F1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sz="6000" b="1" dirty="0" err="1" smtClean="0">
                <a:solidFill>
                  <a:srgbClr val="FFFF00"/>
                </a:solidFill>
              </a:rPr>
              <a:t>Theosis</a:t>
            </a:r>
            <a:r>
              <a:rPr lang="en-US" sz="6000" b="1" dirty="0" smtClean="0">
                <a:solidFill>
                  <a:srgbClr val="FFFF00"/>
                </a:solidFill>
              </a:rPr>
              <a:t>:</a:t>
            </a:r>
            <a:r>
              <a:rPr lang="en-US" dirty="0" smtClean="0"/>
              <a:t/>
            </a:r>
            <a:br>
              <a:rPr lang="en-US" dirty="0" smtClean="0"/>
            </a:br>
            <a:r>
              <a:rPr lang="en-US" dirty="0" smtClean="0">
                <a:solidFill>
                  <a:srgbClr val="FFFF00"/>
                </a:solidFill>
              </a:rPr>
              <a:t>The Transformation of Human Nature through Participation in the Divine Nature</a:t>
            </a:r>
            <a:endParaRPr lang="en-US" dirty="0">
              <a:solidFill>
                <a:srgbClr val="FFFF00"/>
              </a:solidFill>
            </a:endParaRPr>
          </a:p>
        </p:txBody>
      </p:sp>
      <p:sp>
        <p:nvSpPr>
          <p:cNvPr id="3" name="Subtitle 2"/>
          <p:cNvSpPr>
            <a:spLocks noGrp="1"/>
          </p:cNvSpPr>
          <p:nvPr>
            <p:ph type="subTitle" idx="1"/>
          </p:nvPr>
        </p:nvSpPr>
        <p:spPr/>
        <p:txBody>
          <a:bodyPr>
            <a:normAutofit lnSpcReduction="10000"/>
          </a:bodyPr>
          <a:lstStyle/>
          <a:p>
            <a:r>
              <a:rPr lang="en-US" dirty="0" smtClean="0"/>
              <a:t>A Tuesday-night series of learning at Holy Trinity Church</a:t>
            </a:r>
          </a:p>
          <a:p>
            <a:r>
              <a:rPr lang="en-US" dirty="0" smtClean="0"/>
              <a:t>Winter-Spring 2013</a:t>
            </a:r>
            <a:endParaRPr lang="en-US" dirty="0"/>
          </a:p>
        </p:txBody>
      </p:sp>
    </p:spTree>
    <p:extLst>
      <p:ext uri="{BB962C8B-B14F-4D97-AF65-F5344CB8AC3E}">
        <p14:creationId xmlns:p14="http://schemas.microsoft.com/office/powerpoint/2010/main" val="1461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Maximus</a:t>
            </a:r>
            <a:endParaRPr lang="en-US" dirty="0"/>
          </a:p>
        </p:txBody>
      </p:sp>
      <p:sp>
        <p:nvSpPr>
          <p:cNvPr id="3" name="Content Placeholder 2"/>
          <p:cNvSpPr>
            <a:spLocks noGrp="1"/>
          </p:cNvSpPr>
          <p:nvPr>
            <p:ph idx="1"/>
          </p:nvPr>
        </p:nvSpPr>
        <p:spPr>
          <a:xfrm>
            <a:off x="152400" y="838200"/>
            <a:ext cx="8839200" cy="5791200"/>
          </a:xfrm>
        </p:spPr>
        <p:txBody>
          <a:bodyPr>
            <a:noAutofit/>
          </a:bodyPr>
          <a:lstStyle/>
          <a:p>
            <a:r>
              <a:rPr lang="en-US" sz="2500" dirty="0" smtClean="0"/>
              <a:t>Maximus the Confessor (580-662) was one of the most complex of Christian thinkers and one of the most intensely studied in the last 70 years, since the publication in 1941 of Hans </a:t>
            </a:r>
            <a:r>
              <a:rPr lang="en-US" sz="2500" dirty="0" err="1" smtClean="0"/>
              <a:t>Urs</a:t>
            </a:r>
            <a:r>
              <a:rPr lang="en-US" sz="2500" dirty="0" smtClean="0"/>
              <a:t> von </a:t>
            </a:r>
            <a:r>
              <a:rPr lang="en-US" sz="2500" dirty="0" err="1" smtClean="0"/>
              <a:t>Balthasar’s</a:t>
            </a:r>
            <a:r>
              <a:rPr lang="en-US" sz="2500" dirty="0" smtClean="0"/>
              <a:t> epic </a:t>
            </a:r>
            <a:r>
              <a:rPr lang="en-US" sz="2500" i="1" dirty="0" err="1" smtClean="0"/>
              <a:t>Kosmische</a:t>
            </a:r>
            <a:r>
              <a:rPr lang="en-US" sz="2500" i="1" dirty="0" smtClean="0"/>
              <a:t> </a:t>
            </a:r>
            <a:r>
              <a:rPr lang="en-US" sz="2500" i="1" dirty="0" err="1" smtClean="0"/>
              <a:t>Liturgie</a:t>
            </a:r>
            <a:r>
              <a:rPr lang="en-US" sz="2500" dirty="0" smtClean="0"/>
              <a:t>, translated into English, </a:t>
            </a:r>
            <a:r>
              <a:rPr lang="en-US" sz="2500" i="1" dirty="0" smtClean="0"/>
              <a:t>Cosmic Liturgy: </a:t>
            </a:r>
            <a:r>
              <a:rPr lang="en-US" sz="2500" i="1" dirty="0"/>
              <a:t>T</a:t>
            </a:r>
            <a:r>
              <a:rPr lang="en-US" sz="2500" i="1" dirty="0" smtClean="0"/>
              <a:t>he Universe According to Maximus the Confessor</a:t>
            </a:r>
            <a:r>
              <a:rPr lang="en-US" sz="2500" dirty="0" smtClean="0"/>
              <a:t>.</a:t>
            </a:r>
          </a:p>
          <a:p>
            <a:r>
              <a:rPr lang="en-US" sz="2500" dirty="0" smtClean="0"/>
              <a:t>Other important studies:</a:t>
            </a:r>
          </a:p>
          <a:p>
            <a:r>
              <a:rPr lang="en-US" sz="2500" dirty="0" smtClean="0"/>
              <a:t>Lars Thunberg, </a:t>
            </a:r>
            <a:r>
              <a:rPr lang="en-US" sz="2500" i="1" dirty="0" smtClean="0"/>
              <a:t>Microcosm and Mediator: The Theological Anthropology of Maximus the Confessor</a:t>
            </a:r>
            <a:r>
              <a:rPr lang="en-US" sz="2500" dirty="0" smtClean="0"/>
              <a:t>. </a:t>
            </a:r>
            <a:r>
              <a:rPr lang="en-US" sz="2500" dirty="0" smtClean="0"/>
              <a:t>A simplified, shortened version was published </a:t>
            </a:r>
            <a:r>
              <a:rPr lang="en-US" sz="2500" dirty="0" smtClean="0"/>
              <a:t>as </a:t>
            </a:r>
            <a:r>
              <a:rPr lang="en-US" sz="2500" i="1" dirty="0" smtClean="0"/>
              <a:t>Man and the Cosmos: The Theological Vision of St. Maximus the Confessor</a:t>
            </a:r>
            <a:r>
              <a:rPr lang="en-US" sz="2500" dirty="0" smtClean="0"/>
              <a:t>, </a:t>
            </a:r>
            <a:r>
              <a:rPr lang="en-US" sz="2500" dirty="0" smtClean="0"/>
              <a:t>SVS Press.</a:t>
            </a:r>
            <a:endParaRPr lang="en-US" sz="2500" dirty="0" smtClean="0"/>
          </a:p>
          <a:p>
            <a:r>
              <a:rPr lang="en-US" sz="2500" dirty="0" smtClean="0"/>
              <a:t>Torstein Theodor </a:t>
            </a:r>
            <a:r>
              <a:rPr lang="en-US" sz="2500" dirty="0" err="1" smtClean="0"/>
              <a:t>Tollefsen</a:t>
            </a:r>
            <a:r>
              <a:rPr lang="en-US" sz="2500" dirty="0" smtClean="0"/>
              <a:t>, </a:t>
            </a:r>
            <a:r>
              <a:rPr lang="en-US" sz="2500" i="1" dirty="0" smtClean="0"/>
              <a:t>The Christocentric Cosmology of St. Maximus the Confessor</a:t>
            </a:r>
            <a:r>
              <a:rPr lang="en-US" sz="2500" dirty="0" smtClean="0"/>
              <a:t>, Oxford, 2008.</a:t>
            </a:r>
          </a:p>
          <a:p>
            <a:r>
              <a:rPr lang="en-US" sz="2500" dirty="0" err="1" smtClean="0"/>
              <a:t>Melchisedec</a:t>
            </a:r>
            <a:r>
              <a:rPr lang="en-US" sz="2500" dirty="0" smtClean="0"/>
              <a:t> </a:t>
            </a:r>
            <a:r>
              <a:rPr lang="en-US" sz="2500" dirty="0" err="1" smtClean="0"/>
              <a:t>Törönen</a:t>
            </a:r>
            <a:r>
              <a:rPr lang="en-US" sz="2500" dirty="0" smtClean="0"/>
              <a:t>, </a:t>
            </a:r>
            <a:r>
              <a:rPr lang="en-US" sz="2500" i="1" dirty="0" smtClean="0"/>
              <a:t>Union and Distinction in the Thought of St. Maximus the Confessor</a:t>
            </a:r>
            <a:r>
              <a:rPr lang="en-US" sz="2500" dirty="0" smtClean="0"/>
              <a:t>, Oxford, 2008.</a:t>
            </a:r>
          </a:p>
        </p:txBody>
      </p:sp>
    </p:spTree>
    <p:extLst>
      <p:ext uri="{BB962C8B-B14F-4D97-AF65-F5344CB8AC3E}">
        <p14:creationId xmlns:p14="http://schemas.microsoft.com/office/powerpoint/2010/main" val="168478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dirty="0" smtClean="0"/>
              <a:t>The Monastic Synthesis - Maximus</a:t>
            </a:r>
            <a:endParaRPr lang="en-US" dirty="0"/>
          </a:p>
        </p:txBody>
      </p:sp>
      <p:sp>
        <p:nvSpPr>
          <p:cNvPr id="3" name="Content Placeholder 2"/>
          <p:cNvSpPr>
            <a:spLocks noGrp="1"/>
          </p:cNvSpPr>
          <p:nvPr>
            <p:ph idx="1"/>
          </p:nvPr>
        </p:nvSpPr>
        <p:spPr>
          <a:xfrm>
            <a:off x="152400" y="1219200"/>
            <a:ext cx="8839200" cy="5410200"/>
          </a:xfrm>
        </p:spPr>
        <p:txBody>
          <a:bodyPr>
            <a:noAutofit/>
          </a:bodyPr>
          <a:lstStyle/>
          <a:p>
            <a:r>
              <a:rPr lang="en-US" sz="2800" dirty="0" smtClean="0"/>
              <a:t>Known for extensive writings on love. (see </a:t>
            </a:r>
            <a:r>
              <a:rPr lang="en-US" sz="2800" i="1" dirty="0" smtClean="0"/>
              <a:t>400 Chapters</a:t>
            </a:r>
            <a:r>
              <a:rPr lang="en-US" sz="2800" dirty="0" smtClean="0"/>
              <a:t>)</a:t>
            </a:r>
          </a:p>
          <a:p>
            <a:r>
              <a:rPr lang="en-US" sz="2800" dirty="0" smtClean="0"/>
              <a:t>For </a:t>
            </a:r>
            <a:r>
              <a:rPr lang="en-US" sz="2800" dirty="0"/>
              <a:t>nothing is more truly godlike than </a:t>
            </a:r>
            <a:r>
              <a:rPr lang="en-US" sz="2800" dirty="0" smtClean="0"/>
              <a:t>divine love</a:t>
            </a:r>
            <a:r>
              <a:rPr lang="en-US" sz="2800" dirty="0"/>
              <a:t>, nothing more mysterious, nothing more apt to raise up human </a:t>
            </a:r>
            <a:r>
              <a:rPr lang="en-US" sz="2800" dirty="0" smtClean="0"/>
              <a:t>beings to </a:t>
            </a:r>
            <a:r>
              <a:rPr lang="en-US" sz="2800" dirty="0"/>
              <a:t>deiﬁcation </a:t>
            </a:r>
            <a:r>
              <a:rPr lang="en-US" sz="2800" dirty="0" smtClean="0"/>
              <a:t>(</a:t>
            </a:r>
            <a:r>
              <a:rPr lang="el-GR" sz="2800" dirty="0" smtClean="0"/>
              <a:t>ουδέ ανθρώποις προς θέωσιν υψηλότερον</a:t>
            </a:r>
            <a:r>
              <a:rPr lang="en-US" sz="2800" dirty="0" smtClean="0"/>
              <a:t>) </a:t>
            </a:r>
            <a:r>
              <a:rPr lang="en-US" sz="2800" dirty="0"/>
              <a:t>(</a:t>
            </a:r>
            <a:r>
              <a:rPr lang="en-US" sz="2800" i="1" dirty="0"/>
              <a:t>Ep. </a:t>
            </a:r>
            <a:r>
              <a:rPr lang="en-US" sz="2800" i="1" dirty="0" smtClean="0"/>
              <a:t>2</a:t>
            </a:r>
            <a:r>
              <a:rPr lang="en-US" sz="2800" dirty="0" smtClean="0"/>
              <a:t>).</a:t>
            </a:r>
            <a:endParaRPr lang="en-US" sz="2800" dirty="0"/>
          </a:p>
          <a:p>
            <a:r>
              <a:rPr lang="en-US" sz="2800" dirty="0"/>
              <a:t>The </a:t>
            </a:r>
            <a:r>
              <a:rPr lang="en-US" sz="2800" dirty="0" smtClean="0"/>
              <a:t>law and </a:t>
            </a:r>
            <a:r>
              <a:rPr lang="en-US" sz="2800" dirty="0"/>
              <a:t>the prophets </a:t>
            </a:r>
            <a:r>
              <a:rPr lang="en-US" sz="2800" dirty="0" smtClean="0"/>
              <a:t>“were </a:t>
            </a:r>
            <a:r>
              <a:rPr lang="en-US" sz="2800" dirty="0"/>
              <a:t>succeeded by the mystery of love, which out </a:t>
            </a:r>
            <a:r>
              <a:rPr lang="en-US" sz="2800" dirty="0" smtClean="0"/>
              <a:t>of human </a:t>
            </a:r>
            <a:r>
              <a:rPr lang="en-US" sz="2800" dirty="0"/>
              <a:t>beings makes us gods, and reduces the individual commandments </a:t>
            </a:r>
            <a:r>
              <a:rPr lang="en-US" sz="2800" dirty="0" smtClean="0"/>
              <a:t>to a </a:t>
            </a:r>
            <a:r>
              <a:rPr lang="en-US" sz="2800" dirty="0"/>
              <a:t>universal meaning </a:t>
            </a:r>
            <a:r>
              <a:rPr lang="en-US" sz="2800" dirty="0" smtClean="0"/>
              <a:t>(</a:t>
            </a:r>
            <a:r>
              <a:rPr lang="el-GR" sz="2800" dirty="0" smtClean="0"/>
              <a:t>λόγος</a:t>
            </a:r>
            <a:r>
              <a:rPr lang="en-US" sz="2800" dirty="0" smtClean="0"/>
              <a:t>)” (</a:t>
            </a:r>
            <a:r>
              <a:rPr lang="en-US" sz="2800" i="1" dirty="0" smtClean="0"/>
              <a:t>Ep. 2</a:t>
            </a:r>
            <a:r>
              <a:rPr lang="en-US" sz="2800" dirty="0" smtClean="0"/>
              <a:t>). </a:t>
            </a:r>
            <a:r>
              <a:rPr lang="en-US" sz="2800" dirty="0"/>
              <a:t>This is not </a:t>
            </a:r>
            <a:r>
              <a:rPr lang="en-US" sz="2800" dirty="0" smtClean="0"/>
              <a:t>the natural </a:t>
            </a:r>
            <a:r>
              <a:rPr lang="en-US" sz="2800" dirty="0"/>
              <a:t>yearning of the soul for union with God but a divine gift </a:t>
            </a:r>
            <a:r>
              <a:rPr lang="en-US" sz="2800" dirty="0" smtClean="0"/>
              <a:t>which incorporates every </a:t>
            </a:r>
            <a:r>
              <a:rPr lang="en-US" sz="2800" dirty="0"/>
              <a:t>virtue and elevates humanity to the likeness of </a:t>
            </a:r>
            <a:r>
              <a:rPr lang="en-US" sz="2800" dirty="0" smtClean="0"/>
              <a:t>God.</a:t>
            </a:r>
            <a:endParaRPr lang="en-US" sz="2800" dirty="0"/>
          </a:p>
        </p:txBody>
      </p:sp>
    </p:spTree>
    <p:extLst>
      <p:ext uri="{BB962C8B-B14F-4D97-AF65-F5344CB8AC3E}">
        <p14:creationId xmlns:p14="http://schemas.microsoft.com/office/powerpoint/2010/main" val="123987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dirty="0" smtClean="0"/>
              <a:t>The Monastic Synthesis - Maximus</a:t>
            </a:r>
            <a:endParaRPr lang="en-US" dirty="0"/>
          </a:p>
        </p:txBody>
      </p:sp>
      <p:sp>
        <p:nvSpPr>
          <p:cNvPr id="3" name="Content Placeholder 2"/>
          <p:cNvSpPr>
            <a:spLocks noGrp="1"/>
          </p:cNvSpPr>
          <p:nvPr>
            <p:ph idx="1"/>
          </p:nvPr>
        </p:nvSpPr>
        <p:spPr>
          <a:xfrm>
            <a:off x="152400" y="1219200"/>
            <a:ext cx="8839200" cy="5410200"/>
          </a:xfrm>
        </p:spPr>
        <p:txBody>
          <a:bodyPr>
            <a:noAutofit/>
          </a:bodyPr>
          <a:lstStyle/>
          <a:p>
            <a:r>
              <a:rPr lang="en-US" sz="2800" dirty="0"/>
              <a:t>God gave humans four divine attributes: being and ever-being, goodness and wisdom. The first two belong to our essence, the other two are for us to choose, “in order that the creature may become by sharing (participation), what God is in essence” (</a:t>
            </a:r>
            <a:r>
              <a:rPr lang="en-US" sz="2800" i="1" dirty="0"/>
              <a:t>Cap. Car. 3.25</a:t>
            </a:r>
            <a:r>
              <a:rPr lang="en-US" sz="2800" dirty="0" smtClean="0"/>
              <a:t>). Thus, by participating in the divine attributes through the exercise of our will, we become what God is while still remaining creatures.</a:t>
            </a:r>
          </a:p>
          <a:p>
            <a:r>
              <a:rPr lang="en-US" sz="2800" dirty="0"/>
              <a:t>When we pray, let our aim be this mystery of deiﬁcation, which shows us what </a:t>
            </a:r>
            <a:r>
              <a:rPr lang="en-US" sz="2800" dirty="0" smtClean="0"/>
              <a:t>we were </a:t>
            </a:r>
            <a:r>
              <a:rPr lang="en-US" sz="2800" dirty="0"/>
              <a:t>once like and what the self-emptying (</a:t>
            </a:r>
            <a:r>
              <a:rPr lang="en-US" sz="2800" i="1" dirty="0"/>
              <a:t>kenosis</a:t>
            </a:r>
            <a:r>
              <a:rPr lang="en-US" sz="2800" dirty="0"/>
              <a:t>) of the only-begotten Son through the </a:t>
            </a:r>
            <a:r>
              <a:rPr lang="en-US" sz="2800" dirty="0" smtClean="0"/>
              <a:t>ﬂesh has </a:t>
            </a:r>
            <a:r>
              <a:rPr lang="en-US" sz="2800" dirty="0"/>
              <a:t>now made us . . . .  (</a:t>
            </a:r>
            <a:r>
              <a:rPr lang="en-US" sz="2800" i="1" dirty="0"/>
              <a:t>Or. </a:t>
            </a:r>
            <a:r>
              <a:rPr lang="en-US" sz="2800" i="1" dirty="0" smtClean="0"/>
              <a:t>Dom</a:t>
            </a:r>
            <a:r>
              <a:rPr lang="en-US" sz="2800" i="1" dirty="0"/>
              <a:t>. </a:t>
            </a:r>
            <a:r>
              <a:rPr lang="en-US" sz="2800" i="1" dirty="0" smtClean="0"/>
              <a:t>5</a:t>
            </a:r>
            <a:r>
              <a:rPr lang="en-US" sz="2800" dirty="0" smtClean="0"/>
              <a:t>)</a:t>
            </a:r>
          </a:p>
          <a:p>
            <a:endParaRPr lang="en-US" sz="2800" dirty="0"/>
          </a:p>
        </p:txBody>
      </p:sp>
    </p:spTree>
    <p:extLst>
      <p:ext uri="{BB962C8B-B14F-4D97-AF65-F5344CB8AC3E}">
        <p14:creationId xmlns:p14="http://schemas.microsoft.com/office/powerpoint/2010/main" val="13729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dirty="0" smtClean="0"/>
              <a:t>The Monastic Synthesis - Maximus</a:t>
            </a:r>
            <a:endParaRPr lang="en-US" dirty="0"/>
          </a:p>
        </p:txBody>
      </p:sp>
      <p:sp>
        <p:nvSpPr>
          <p:cNvPr id="3" name="Content Placeholder 2"/>
          <p:cNvSpPr>
            <a:spLocks noGrp="1"/>
          </p:cNvSpPr>
          <p:nvPr>
            <p:ph idx="1"/>
          </p:nvPr>
        </p:nvSpPr>
        <p:spPr>
          <a:xfrm>
            <a:off x="304800" y="1219200"/>
            <a:ext cx="8534400" cy="5410200"/>
          </a:xfrm>
        </p:spPr>
        <p:txBody>
          <a:bodyPr>
            <a:noAutofit/>
          </a:bodyPr>
          <a:lstStyle/>
          <a:p>
            <a:pPr marL="0" indent="0">
              <a:buNone/>
            </a:pPr>
            <a:r>
              <a:rPr lang="en-US" sz="2800" dirty="0" smtClean="0"/>
              <a:t>The </a:t>
            </a:r>
            <a:r>
              <a:rPr lang="en-US" sz="2800" i="1" dirty="0" err="1" smtClean="0"/>
              <a:t>Mystagogia</a:t>
            </a:r>
            <a:r>
              <a:rPr lang="en-US" sz="2800" dirty="0" smtClean="0"/>
              <a:t> (a commentary on the Liturgy) is one of his most read works. In it he sees the church building as an image of God, then of the world, and finally of a human being. This use of symbolism connects to his idea of the human being as a </a:t>
            </a:r>
            <a:r>
              <a:rPr lang="en-US" sz="2800" i="1" dirty="0" smtClean="0"/>
              <a:t>microcosm</a:t>
            </a:r>
            <a:r>
              <a:rPr lang="en-US" sz="2800" dirty="0" smtClean="0"/>
              <a:t>, who needs to act in accordance with his/her </a:t>
            </a:r>
            <a:r>
              <a:rPr lang="en-US" sz="2800" i="1" dirty="0" smtClean="0"/>
              <a:t>logos</a:t>
            </a:r>
            <a:r>
              <a:rPr lang="en-US" sz="2800" dirty="0" smtClean="0"/>
              <a:t> in </a:t>
            </a:r>
            <a:r>
              <a:rPr lang="en-US" sz="2800" dirty="0" smtClean="0"/>
              <a:t>such </a:t>
            </a:r>
            <a:r>
              <a:rPr lang="en-US" sz="2800" dirty="0" smtClean="0"/>
              <a:t>a way that the whole cosmic building </a:t>
            </a:r>
            <a:r>
              <a:rPr lang="en-US" sz="2800" dirty="0" smtClean="0"/>
              <a:t>would </a:t>
            </a:r>
            <a:r>
              <a:rPr lang="en-US" sz="2800" dirty="0" smtClean="0"/>
              <a:t>end up in a communion of peace and love across the whole spectrum of created essential differences, to culminate in God’s self-communication which effects the glorification of created otherness</a:t>
            </a:r>
            <a:r>
              <a:rPr lang="en-US" sz="2800" dirty="0" smtClean="0"/>
              <a:t>. </a:t>
            </a:r>
            <a:r>
              <a:rPr lang="en-US" sz="2800" dirty="0" smtClean="0"/>
              <a:t>(T. T. </a:t>
            </a:r>
            <a:r>
              <a:rPr lang="en-US" sz="2800" dirty="0" err="1" smtClean="0"/>
              <a:t>Tollefsen</a:t>
            </a:r>
            <a:r>
              <a:rPr lang="en-US" sz="2800" dirty="0" smtClean="0"/>
              <a:t>, </a:t>
            </a:r>
            <a:r>
              <a:rPr lang="en-US" sz="2800" i="1" dirty="0" smtClean="0"/>
              <a:t>Activity and Participation in Late Antique and Early Christian Thought</a:t>
            </a:r>
            <a:r>
              <a:rPr lang="en-US" sz="2800" dirty="0" smtClean="0"/>
              <a:t>, Oxford, 2012, page 148)</a:t>
            </a:r>
            <a:endParaRPr lang="en-US" sz="2800" dirty="0"/>
          </a:p>
        </p:txBody>
      </p:sp>
    </p:spTree>
    <p:extLst>
      <p:ext uri="{BB962C8B-B14F-4D97-AF65-F5344CB8AC3E}">
        <p14:creationId xmlns:p14="http://schemas.microsoft.com/office/powerpoint/2010/main" val="2446604333"/>
      </p:ext>
    </p:extLst>
  </p:cSld>
  <p:clrMapOvr>
    <a:masterClrMapping/>
  </p:clrMapOvr>
  <p:transition spd="slow">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dirty="0" smtClean="0"/>
              <a:t>The Monastic Synthesis - Maximus</a:t>
            </a:r>
            <a:endParaRPr lang="en-US" dirty="0"/>
          </a:p>
        </p:txBody>
      </p:sp>
      <p:sp>
        <p:nvSpPr>
          <p:cNvPr id="3" name="Content Placeholder 2"/>
          <p:cNvSpPr>
            <a:spLocks noGrp="1"/>
          </p:cNvSpPr>
          <p:nvPr>
            <p:ph idx="1"/>
          </p:nvPr>
        </p:nvSpPr>
        <p:spPr>
          <a:xfrm>
            <a:off x="152400" y="1066800"/>
            <a:ext cx="8839200" cy="5562600"/>
          </a:xfrm>
        </p:spPr>
        <p:txBody>
          <a:bodyPr>
            <a:noAutofit/>
          </a:bodyPr>
          <a:lstStyle/>
          <a:p>
            <a:pPr marL="0" indent="0">
              <a:buNone/>
            </a:pPr>
            <a:r>
              <a:rPr lang="en-US" sz="2700" dirty="0"/>
              <a:t>H</a:t>
            </a:r>
            <a:r>
              <a:rPr lang="en-US" sz="2700" dirty="0" smtClean="0"/>
              <a:t>e sees the Liturgy as a </a:t>
            </a:r>
            <a:r>
              <a:rPr lang="en-US" sz="2700" dirty="0"/>
              <a:t>series of </a:t>
            </a:r>
            <a:r>
              <a:rPr lang="en-US" sz="2700" dirty="0" smtClean="0"/>
              <a:t>ascending </a:t>
            </a:r>
            <a:r>
              <a:rPr lang="en-US" sz="2700" dirty="0"/>
              <a:t>levels of </a:t>
            </a:r>
            <a:r>
              <a:rPr lang="en-US" sz="2700" dirty="0" smtClean="0"/>
              <a:t>unity: </a:t>
            </a:r>
          </a:p>
          <a:p>
            <a:r>
              <a:rPr lang="en-US" sz="2700" dirty="0" smtClean="0"/>
              <a:t>Kiss of peace (reconciliation </a:t>
            </a:r>
            <a:r>
              <a:rPr lang="en-US" sz="2700" dirty="0"/>
              <a:t>with each other </a:t>
            </a:r>
            <a:r>
              <a:rPr lang="en-US" sz="2700" dirty="0" smtClean="0"/>
              <a:t>and with </a:t>
            </a:r>
            <a:r>
              <a:rPr lang="en-US" sz="2700" dirty="0"/>
              <a:t>God</a:t>
            </a:r>
            <a:r>
              <a:rPr lang="en-US" sz="2700" dirty="0" smtClean="0"/>
              <a:t>);</a:t>
            </a:r>
          </a:p>
          <a:p>
            <a:r>
              <a:rPr lang="en-US" sz="2700" dirty="0" smtClean="0"/>
              <a:t>The </a:t>
            </a:r>
            <a:r>
              <a:rPr lang="en-US" sz="2700" dirty="0"/>
              <a:t>Creed (thanksgiving for salvation</a:t>
            </a:r>
            <a:r>
              <a:rPr lang="en-US" sz="2700" dirty="0" smtClean="0"/>
              <a:t>);</a:t>
            </a:r>
          </a:p>
          <a:p>
            <a:r>
              <a:rPr lang="en-US" sz="2700" dirty="0" smtClean="0"/>
              <a:t>The ‘Holy, Holy, Holy’ </a:t>
            </a:r>
            <a:r>
              <a:rPr lang="en-US" sz="2700" dirty="0"/>
              <a:t>(</a:t>
            </a:r>
            <a:r>
              <a:rPr lang="en-US" sz="2700" dirty="0" smtClean="0"/>
              <a:t>union with </a:t>
            </a:r>
            <a:r>
              <a:rPr lang="en-US" sz="2700" dirty="0"/>
              <a:t>the angels</a:t>
            </a:r>
            <a:r>
              <a:rPr lang="en-US" sz="2700" dirty="0" smtClean="0"/>
              <a:t>);</a:t>
            </a:r>
          </a:p>
          <a:p>
            <a:r>
              <a:rPr lang="en-US" sz="2700" dirty="0" smtClean="0"/>
              <a:t>The </a:t>
            </a:r>
            <a:r>
              <a:rPr lang="en-US" sz="2700" dirty="0"/>
              <a:t>Lord’s Prayer (adoption in </a:t>
            </a:r>
            <a:r>
              <a:rPr lang="en-US" sz="2700" dirty="0" smtClean="0"/>
              <a:t>the Spirit); </a:t>
            </a:r>
          </a:p>
          <a:p>
            <a:r>
              <a:rPr lang="en-US" sz="2700" dirty="0" smtClean="0"/>
              <a:t>‘One is holy’ just </a:t>
            </a:r>
            <a:r>
              <a:rPr lang="en-US" sz="2700" dirty="0"/>
              <a:t>before </a:t>
            </a:r>
            <a:r>
              <a:rPr lang="en-US" sz="2700" dirty="0" smtClean="0"/>
              <a:t>communion  symbolizes </a:t>
            </a:r>
            <a:r>
              <a:rPr lang="en-US" sz="2700" dirty="0"/>
              <a:t>the ascent of the faithful </a:t>
            </a:r>
            <a:r>
              <a:rPr lang="en-US" sz="2700" dirty="0" smtClean="0"/>
              <a:t>“in a manner </a:t>
            </a:r>
            <a:r>
              <a:rPr lang="en-US" sz="2700" dirty="0"/>
              <a:t>beyond knowledge to the unknowable monad, deiﬁed by </a:t>
            </a:r>
            <a:r>
              <a:rPr lang="en-US" sz="2700" dirty="0" smtClean="0"/>
              <a:t>grace, and </a:t>
            </a:r>
            <a:r>
              <a:rPr lang="en-US" sz="2700" dirty="0"/>
              <a:t>made like the monad by participation in an indivisible identity so </a:t>
            </a:r>
            <a:r>
              <a:rPr lang="en-US" sz="2700" dirty="0" smtClean="0"/>
              <a:t>far as </a:t>
            </a:r>
            <a:r>
              <a:rPr lang="en-US" sz="2700" dirty="0"/>
              <a:t>this is </a:t>
            </a:r>
            <a:r>
              <a:rPr lang="en-US" sz="2700" dirty="0" smtClean="0"/>
              <a:t>possible” </a:t>
            </a:r>
            <a:r>
              <a:rPr lang="en-US" sz="2700" dirty="0" smtClean="0"/>
              <a:t>(</a:t>
            </a:r>
            <a:r>
              <a:rPr lang="el-GR" sz="2700" dirty="0" smtClean="0"/>
              <a:t>τη χάριτι θεωθέντας και κατά μέθεξιν προς αυτήν ομοιωθέντας τη κατά δύναμιν </a:t>
            </a:r>
            <a:r>
              <a:rPr lang="el-GR" sz="2700" dirty="0"/>
              <a:t>α</a:t>
            </a:r>
            <a:r>
              <a:rPr lang="el-GR" sz="2700" dirty="0" smtClean="0"/>
              <a:t>διαιρέτω </a:t>
            </a:r>
            <a:r>
              <a:rPr lang="el-GR" sz="2700" dirty="0" smtClean="0"/>
              <a:t>ταυτότητι</a:t>
            </a:r>
            <a:r>
              <a:rPr lang="en-US" sz="2700" dirty="0" smtClean="0"/>
              <a:t>, </a:t>
            </a:r>
            <a:r>
              <a:rPr lang="en-US" sz="2700" i="1" dirty="0" err="1" smtClean="0"/>
              <a:t>Myst</a:t>
            </a:r>
            <a:r>
              <a:rPr lang="en-US" sz="2700" i="1" dirty="0" smtClean="0"/>
              <a:t>. 13</a:t>
            </a:r>
            <a:r>
              <a:rPr lang="en-US" sz="2700" dirty="0" smtClean="0"/>
              <a:t>).</a:t>
            </a:r>
            <a:endParaRPr lang="en-US" sz="2700" dirty="0"/>
          </a:p>
        </p:txBody>
      </p:sp>
    </p:spTree>
    <p:extLst>
      <p:ext uri="{BB962C8B-B14F-4D97-AF65-F5344CB8AC3E}">
        <p14:creationId xmlns:p14="http://schemas.microsoft.com/office/powerpoint/2010/main" val="4645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dirty="0" smtClean="0"/>
              <a:t>The Monastic Synthesis - Maximus</a:t>
            </a:r>
            <a:endParaRPr lang="en-US" dirty="0"/>
          </a:p>
        </p:txBody>
      </p:sp>
      <p:sp>
        <p:nvSpPr>
          <p:cNvPr id="3" name="Content Placeholder 2"/>
          <p:cNvSpPr>
            <a:spLocks noGrp="1"/>
          </p:cNvSpPr>
          <p:nvPr>
            <p:ph idx="1"/>
          </p:nvPr>
        </p:nvSpPr>
        <p:spPr>
          <a:xfrm>
            <a:off x="152400" y="1066800"/>
            <a:ext cx="8839200" cy="5562600"/>
          </a:xfrm>
        </p:spPr>
        <p:txBody>
          <a:bodyPr>
            <a:noAutofit/>
          </a:bodyPr>
          <a:lstStyle/>
          <a:p>
            <a:r>
              <a:rPr lang="en-US" sz="2700" dirty="0" smtClean="0"/>
              <a:t>But </a:t>
            </a:r>
            <a:r>
              <a:rPr lang="en-US" sz="2800" dirty="0"/>
              <a:t>deiﬁcation is not a private mystical experience, </a:t>
            </a:r>
            <a:r>
              <a:rPr lang="en-US" sz="2800" dirty="0" smtClean="0"/>
              <a:t>or a self-centered </a:t>
            </a:r>
            <a:r>
              <a:rPr lang="en-US" sz="2800" dirty="0"/>
              <a:t>cultivation of the </a:t>
            </a:r>
            <a:r>
              <a:rPr lang="en-US" sz="2800" dirty="0" smtClean="0"/>
              <a:t>soul </a:t>
            </a:r>
            <a:r>
              <a:rPr lang="en-US" sz="2800" dirty="0"/>
              <a:t>in isolation </a:t>
            </a:r>
            <a:r>
              <a:rPr lang="en-US" sz="2800" dirty="0" smtClean="0"/>
              <a:t>from other </a:t>
            </a:r>
            <a:r>
              <a:rPr lang="en-US" sz="2800" dirty="0"/>
              <a:t>people. Deiﬁcation is the fruit of love, and that is something </a:t>
            </a:r>
            <a:r>
              <a:rPr lang="en-US" sz="2800" dirty="0" smtClean="0"/>
              <a:t>that precludes </a:t>
            </a:r>
            <a:r>
              <a:rPr lang="en-US" sz="2800" dirty="0"/>
              <a:t>the neglect of one’s </a:t>
            </a:r>
            <a:r>
              <a:rPr lang="en-US" sz="2800" dirty="0" smtClean="0"/>
              <a:t>neighbor. </a:t>
            </a:r>
            <a:r>
              <a:rPr lang="en-US" sz="2800" dirty="0"/>
              <a:t>A good disposition must </a:t>
            </a:r>
            <a:r>
              <a:rPr lang="en-US" sz="2800" dirty="0" smtClean="0"/>
              <a:t>manifest itself </a:t>
            </a:r>
            <a:r>
              <a:rPr lang="en-US" sz="2800" dirty="0"/>
              <a:t>in an altruistic love that imitates and reciprocates the </a:t>
            </a:r>
            <a:r>
              <a:rPr lang="en-US" sz="2800" dirty="0" smtClean="0"/>
              <a:t>divine philanthropy</a:t>
            </a:r>
            <a:r>
              <a:rPr lang="en-US" sz="2800" dirty="0"/>
              <a:t>:</a:t>
            </a:r>
          </a:p>
          <a:p>
            <a:r>
              <a:rPr lang="en-US" sz="2800" dirty="0" smtClean="0"/>
              <a:t>“For </a:t>
            </a:r>
            <a:r>
              <a:rPr lang="en-US" sz="2800" dirty="0"/>
              <a:t>a work is proof of a disposition. Nothing brings us more easily either </a:t>
            </a:r>
            <a:r>
              <a:rPr lang="en-US" sz="2800" dirty="0" smtClean="0"/>
              <a:t>to justiﬁcation </a:t>
            </a:r>
            <a:r>
              <a:rPr lang="en-US" sz="2800" dirty="0"/>
              <a:t>or to deiﬁcation (if I may speak thus), nothing is more apt to </a:t>
            </a:r>
            <a:r>
              <a:rPr lang="en-US" sz="2800" dirty="0" smtClean="0"/>
              <a:t>bring about </a:t>
            </a:r>
            <a:r>
              <a:rPr lang="en-US" sz="2800" dirty="0"/>
              <a:t>closeness to God, than mercy towards the needy oﬀered from the soul </a:t>
            </a:r>
            <a:r>
              <a:rPr lang="en-US" sz="2800" dirty="0" smtClean="0"/>
              <a:t>with pleasure </a:t>
            </a:r>
            <a:r>
              <a:rPr lang="en-US" sz="2800" dirty="0"/>
              <a:t>and </a:t>
            </a:r>
            <a:r>
              <a:rPr lang="en-US" sz="2800" dirty="0" smtClean="0"/>
              <a:t>joy” </a:t>
            </a:r>
            <a:r>
              <a:rPr lang="en-US" sz="2800" dirty="0"/>
              <a:t>(</a:t>
            </a:r>
            <a:r>
              <a:rPr lang="en-US" sz="2800" i="1" dirty="0" err="1"/>
              <a:t>Myst</a:t>
            </a:r>
            <a:r>
              <a:rPr lang="en-US" sz="2800" i="1" dirty="0"/>
              <a:t>. </a:t>
            </a:r>
            <a:r>
              <a:rPr lang="en-US" sz="2800" i="1" dirty="0" smtClean="0"/>
              <a:t>24</a:t>
            </a:r>
            <a:r>
              <a:rPr lang="en-US" sz="2800" dirty="0" smtClean="0"/>
              <a:t>).</a:t>
            </a:r>
            <a:r>
              <a:rPr lang="en-US" sz="2800" dirty="0"/>
              <a:t/>
            </a:r>
            <a:br>
              <a:rPr lang="en-US" sz="2800" dirty="0"/>
            </a:br>
            <a:endParaRPr lang="en-US" sz="2700" dirty="0"/>
          </a:p>
        </p:txBody>
      </p:sp>
    </p:spTree>
    <p:extLst>
      <p:ext uri="{BB962C8B-B14F-4D97-AF65-F5344CB8AC3E}">
        <p14:creationId xmlns:p14="http://schemas.microsoft.com/office/powerpoint/2010/main" val="416173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6248400"/>
          </a:xfrm>
        </p:spPr>
        <p:txBody>
          <a:bodyPr>
            <a:noAutofit/>
          </a:bodyPr>
          <a:lstStyle/>
          <a:p>
            <a:pPr marL="0" indent="0">
              <a:buNone/>
            </a:pPr>
            <a:r>
              <a:rPr lang="en-US" sz="2700" dirty="0" smtClean="0"/>
              <a:t>Maximus presents a portrait of the deified man:</a:t>
            </a:r>
          </a:p>
          <a:p>
            <a:pPr marL="0" indent="0">
              <a:buNone/>
            </a:pPr>
            <a:r>
              <a:rPr lang="en-US" sz="2700" dirty="0" smtClean="0"/>
              <a:t>“He </a:t>
            </a:r>
            <a:r>
              <a:rPr lang="en-US" sz="2700" dirty="0"/>
              <a:t>comes to be in God through attentiveness, since he has not corrupted the </a:t>
            </a:r>
            <a:r>
              <a:rPr lang="en-US" sz="2700" i="1" dirty="0"/>
              <a:t>logos </a:t>
            </a:r>
            <a:r>
              <a:rPr lang="en-US" sz="2700" i="1" dirty="0" smtClean="0"/>
              <a:t>of being</a:t>
            </a:r>
            <a:r>
              <a:rPr lang="en-US" sz="2700" dirty="0" smtClean="0"/>
              <a:t> </a:t>
            </a:r>
            <a:r>
              <a:rPr lang="en-US" sz="2700" dirty="0"/>
              <a:t>that pre-exists in God, and he moves in God in accordance with the </a:t>
            </a:r>
            <a:r>
              <a:rPr lang="en-US" sz="2700" i="1" dirty="0"/>
              <a:t>logos </a:t>
            </a:r>
            <a:r>
              <a:rPr lang="en-US" sz="2700" i="1" dirty="0" smtClean="0"/>
              <a:t>of well-being</a:t>
            </a:r>
            <a:r>
              <a:rPr lang="en-US" sz="2700" dirty="0" smtClean="0"/>
              <a:t> </a:t>
            </a:r>
            <a:r>
              <a:rPr lang="en-US" sz="2700" dirty="0"/>
              <a:t>that pre-exists in God, since he is activated by the virtues, and he lives </a:t>
            </a:r>
            <a:r>
              <a:rPr lang="en-US" sz="2700" dirty="0" smtClean="0"/>
              <a:t>in God </a:t>
            </a:r>
            <a:r>
              <a:rPr lang="en-US" sz="2700" dirty="0"/>
              <a:t>in accordance with the </a:t>
            </a:r>
            <a:r>
              <a:rPr lang="en-US" sz="2700" i="1" dirty="0"/>
              <a:t>logos of </a:t>
            </a:r>
            <a:r>
              <a:rPr lang="en-US" sz="2700" i="1" dirty="0" smtClean="0"/>
              <a:t>ever-being</a:t>
            </a:r>
            <a:r>
              <a:rPr lang="en-US" sz="2700" dirty="0" smtClean="0"/>
              <a:t> </a:t>
            </a:r>
            <a:r>
              <a:rPr lang="en-US" sz="2700" dirty="0"/>
              <a:t>that pre-exists in God. In this </a:t>
            </a:r>
            <a:r>
              <a:rPr lang="en-US" sz="2700" dirty="0" smtClean="0"/>
              <a:t>life, because </a:t>
            </a:r>
            <a:r>
              <a:rPr lang="en-US" sz="2700" dirty="0"/>
              <a:t>he has made a highly impassible habit of mind his own, he is </a:t>
            </a:r>
            <a:r>
              <a:rPr lang="en-US" sz="2700" dirty="0" smtClean="0"/>
              <a:t>already immovable</a:t>
            </a:r>
            <a:r>
              <a:rPr lang="en-US" sz="2700" dirty="0"/>
              <a:t>, and in the life to come, because of the deiﬁcation which will be given </a:t>
            </a:r>
            <a:r>
              <a:rPr lang="en-US" sz="2700" dirty="0" smtClean="0"/>
              <a:t>to him</a:t>
            </a:r>
            <a:r>
              <a:rPr lang="en-US" sz="2700" dirty="0"/>
              <a:t>, he will lovingly accept and embrace the </a:t>
            </a:r>
            <a:r>
              <a:rPr lang="en-US" sz="2700" i="1" dirty="0" err="1"/>
              <a:t>logoi</a:t>
            </a:r>
            <a:r>
              <a:rPr lang="en-US" sz="2700" dirty="0"/>
              <a:t> mentioned above that pre-exist </a:t>
            </a:r>
            <a:r>
              <a:rPr lang="en-US" sz="2700" dirty="0" smtClean="0"/>
              <a:t>in God</a:t>
            </a:r>
            <a:r>
              <a:rPr lang="en-US" sz="2700" dirty="0"/>
              <a:t>, or rather, he will accept and embrace God himself in whom the </a:t>
            </a:r>
            <a:r>
              <a:rPr lang="en-US" sz="2700" i="1" dirty="0" err="1"/>
              <a:t>logoi</a:t>
            </a:r>
            <a:r>
              <a:rPr lang="en-US" sz="2700" dirty="0"/>
              <a:t> of </a:t>
            </a:r>
            <a:r>
              <a:rPr lang="en-US" sz="2700" dirty="0" smtClean="0"/>
              <a:t>the good </a:t>
            </a:r>
            <a:r>
              <a:rPr lang="en-US" sz="2700" dirty="0"/>
              <a:t>are established. </a:t>
            </a:r>
            <a:endParaRPr lang="en-US" sz="2700" dirty="0" smtClean="0"/>
          </a:p>
        </p:txBody>
      </p:sp>
    </p:spTree>
    <p:extLst>
      <p:ext uri="{BB962C8B-B14F-4D97-AF65-F5344CB8AC3E}">
        <p14:creationId xmlns:p14="http://schemas.microsoft.com/office/powerpoint/2010/main" val="305133378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324600"/>
          </a:xfrm>
        </p:spPr>
        <p:txBody>
          <a:bodyPr>
            <a:noAutofit/>
          </a:bodyPr>
          <a:lstStyle/>
          <a:p>
            <a:pPr marL="0" indent="0">
              <a:buNone/>
            </a:pPr>
            <a:r>
              <a:rPr lang="en-US" sz="2700" dirty="0" smtClean="0"/>
              <a:t>“And </a:t>
            </a:r>
            <a:r>
              <a:rPr lang="en-US" sz="2700" dirty="0"/>
              <a:t>he is ‘a part of God’, as one who exists, on account of the </a:t>
            </a:r>
            <a:r>
              <a:rPr lang="en-US" sz="2700" i="1" dirty="0"/>
              <a:t>logos</a:t>
            </a:r>
            <a:r>
              <a:rPr lang="en-US" sz="2700" dirty="0"/>
              <a:t> of his being which is in God, as one who is good, on account of the </a:t>
            </a:r>
            <a:r>
              <a:rPr lang="en-US" sz="2700" i="1" dirty="0"/>
              <a:t>logos</a:t>
            </a:r>
            <a:r>
              <a:rPr lang="en-US" sz="2700" dirty="0"/>
              <a:t> of well-being which is in God, and as a god, on account of the </a:t>
            </a:r>
            <a:r>
              <a:rPr lang="en-US" sz="2700" i="1" dirty="0"/>
              <a:t>logos</a:t>
            </a:r>
            <a:r>
              <a:rPr lang="en-US" sz="2700" dirty="0"/>
              <a:t> of his ever-being which is in God. He has respected these and operated in accordance with them. By these he has inserted himself totally into God alone, and has imprinted the stamp and form of God alone totally upon himself so that he himself may be a god by grace and be called such, just as God is a man by condescension and is called such on his account, and also so that the power of this reciprocal arrangement may be revealed that deiﬁes man for God through his love for man, and by this beautiful correspondence makes God man, for the sake of man’s divinization, and man God for the sake of God’s </a:t>
            </a:r>
            <a:r>
              <a:rPr lang="en-US" sz="2700" dirty="0" smtClean="0"/>
              <a:t>humanization.” (</a:t>
            </a:r>
            <a:r>
              <a:rPr lang="en-US" sz="2700" i="1" dirty="0" err="1" smtClean="0"/>
              <a:t>Amb</a:t>
            </a:r>
            <a:r>
              <a:rPr lang="en-US" sz="2700" i="1" dirty="0" smtClean="0"/>
              <a:t>. 7</a:t>
            </a:r>
            <a:r>
              <a:rPr lang="en-US" sz="2700" dirty="0" smtClean="0"/>
              <a:t>)</a:t>
            </a:r>
            <a:endParaRPr lang="en-US" sz="2700" dirty="0"/>
          </a:p>
        </p:txBody>
      </p:sp>
    </p:spTree>
    <p:extLst>
      <p:ext uri="{BB962C8B-B14F-4D97-AF65-F5344CB8AC3E}">
        <p14:creationId xmlns:p14="http://schemas.microsoft.com/office/powerpoint/2010/main" val="330532316"/>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324600"/>
          </a:xfrm>
        </p:spPr>
        <p:txBody>
          <a:bodyPr>
            <a:noAutofit/>
          </a:bodyPr>
          <a:lstStyle/>
          <a:p>
            <a:pPr marL="0" indent="0">
              <a:buNone/>
            </a:pPr>
            <a:r>
              <a:rPr lang="en-US" sz="2700" dirty="0" smtClean="0"/>
              <a:t>“Deiﬁcation </a:t>
            </a:r>
            <a:r>
              <a:rPr lang="en-US" sz="2700" dirty="0"/>
              <a:t>does not belong to what lies </a:t>
            </a:r>
            <a:r>
              <a:rPr lang="en-US" sz="2700" dirty="0" smtClean="0"/>
              <a:t>within our </a:t>
            </a:r>
            <a:r>
              <a:rPr lang="en-US" sz="2700" dirty="0"/>
              <a:t>potentiality to bring about naturally, since it is not within our power. For no </a:t>
            </a:r>
            <a:r>
              <a:rPr lang="en-US" sz="2700" i="1" dirty="0" smtClean="0"/>
              <a:t>logos </a:t>
            </a:r>
            <a:r>
              <a:rPr lang="en-US" sz="2700" dirty="0" smtClean="0"/>
              <a:t>of </a:t>
            </a:r>
            <a:r>
              <a:rPr lang="en-US" sz="2700" dirty="0"/>
              <a:t>that which transcends nature lies within nature. Therefore deiﬁcation is not </a:t>
            </a:r>
            <a:r>
              <a:rPr lang="en-US" sz="2700" dirty="0" smtClean="0"/>
              <a:t>an accomplishment </a:t>
            </a:r>
            <a:r>
              <a:rPr lang="en-US" sz="2700" dirty="0"/>
              <a:t>that belongs to our potentiality: we do not possess the </a:t>
            </a:r>
            <a:r>
              <a:rPr lang="en-US" sz="2700" dirty="0" smtClean="0"/>
              <a:t>potentiality for </a:t>
            </a:r>
            <a:r>
              <a:rPr lang="en-US" sz="2700" dirty="0"/>
              <a:t>it by nature, but only through the divine power, since it is not a reward given </a:t>
            </a:r>
            <a:r>
              <a:rPr lang="en-US" sz="2700" dirty="0" smtClean="0"/>
              <a:t>to the </a:t>
            </a:r>
            <a:r>
              <a:rPr lang="en-US" sz="2700" dirty="0"/>
              <a:t>saints in </a:t>
            </a:r>
            <a:r>
              <a:rPr lang="en-US" sz="2700" dirty="0" smtClean="0"/>
              <a:t>return for </a:t>
            </a:r>
            <a:r>
              <a:rPr lang="en-US" sz="2700" dirty="0"/>
              <a:t>righteous works, but is proof of the liberality of the Creator</a:t>
            </a:r>
            <a:r>
              <a:rPr lang="en-US" sz="2700" dirty="0" smtClean="0"/>
              <a:t>, making </a:t>
            </a:r>
            <a:r>
              <a:rPr lang="en-US" sz="2700" dirty="0"/>
              <a:t>the lovers of the beautiful by adoption that which he has been shown to </a:t>
            </a:r>
            <a:r>
              <a:rPr lang="en-US" sz="2700" dirty="0" smtClean="0"/>
              <a:t>be by </a:t>
            </a:r>
            <a:r>
              <a:rPr lang="en-US" sz="2700" dirty="0"/>
              <a:t>nature, according to the </a:t>
            </a:r>
            <a:r>
              <a:rPr lang="en-US" sz="2700" i="1" dirty="0" err="1"/>
              <a:t>logoi</a:t>
            </a:r>
            <a:r>
              <a:rPr lang="en-US" sz="2700" dirty="0"/>
              <a:t> which he himself knows, so that he may both </a:t>
            </a:r>
            <a:r>
              <a:rPr lang="en-US" sz="2700" dirty="0" smtClean="0"/>
              <a:t>be perfectly </a:t>
            </a:r>
            <a:r>
              <a:rPr lang="en-US" sz="2700" dirty="0"/>
              <a:t>known and also remain completely beyond comprehension... (</a:t>
            </a:r>
            <a:r>
              <a:rPr lang="en-US" sz="2700" i="1" dirty="0" err="1"/>
              <a:t>Opusc</a:t>
            </a:r>
            <a:r>
              <a:rPr lang="en-US" sz="2700" i="1" dirty="0"/>
              <a:t>. </a:t>
            </a:r>
            <a:r>
              <a:rPr lang="en-US" sz="2700" i="1" dirty="0" smtClean="0"/>
              <a:t>1</a:t>
            </a:r>
            <a:r>
              <a:rPr lang="en-US" sz="2700" dirty="0" smtClean="0"/>
              <a:t>)</a:t>
            </a:r>
          </a:p>
          <a:p>
            <a:r>
              <a:rPr lang="en-US" sz="2700" dirty="0"/>
              <a:t>T</a:t>
            </a:r>
            <a:r>
              <a:rPr lang="en-US" sz="2700" dirty="0" smtClean="0"/>
              <a:t>he </a:t>
            </a:r>
            <a:r>
              <a:rPr lang="en-US" sz="2700" dirty="0"/>
              <a:t>ascetic struggle does not create virtue; it only manifests it</a:t>
            </a:r>
            <a:r>
              <a:rPr lang="en-US" sz="2700" dirty="0" smtClean="0"/>
              <a:t>.</a:t>
            </a:r>
            <a:endParaRPr lang="en-US" sz="2700" dirty="0"/>
          </a:p>
        </p:txBody>
      </p:sp>
    </p:spTree>
    <p:extLst>
      <p:ext uri="{BB962C8B-B14F-4D97-AF65-F5344CB8AC3E}">
        <p14:creationId xmlns:p14="http://schemas.microsoft.com/office/powerpoint/2010/main" val="21146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324600"/>
          </a:xfrm>
        </p:spPr>
        <p:txBody>
          <a:bodyPr>
            <a:noAutofit/>
          </a:bodyPr>
          <a:lstStyle/>
          <a:p>
            <a:r>
              <a:rPr lang="en-US" sz="2800" dirty="0" smtClean="0"/>
              <a:t>“God </a:t>
            </a:r>
            <a:r>
              <a:rPr lang="en-US" sz="2800" dirty="0"/>
              <a:t>and man </a:t>
            </a:r>
            <a:r>
              <a:rPr lang="en-US" sz="2800" dirty="0" smtClean="0"/>
              <a:t>are paradigms </a:t>
            </a:r>
            <a:r>
              <a:rPr lang="en-US" sz="2800" dirty="0"/>
              <a:t>of one another, that as much as God is humanized to man through </a:t>
            </a:r>
            <a:r>
              <a:rPr lang="en-US" sz="2800" dirty="0" smtClean="0"/>
              <a:t>love for </a:t>
            </a:r>
            <a:r>
              <a:rPr lang="en-US" sz="2800" dirty="0"/>
              <a:t>mankind, so much has man been able to deify himself to God through </a:t>
            </a:r>
            <a:r>
              <a:rPr lang="en-US" sz="2800" dirty="0" smtClean="0"/>
              <a:t>love” (</a:t>
            </a:r>
            <a:r>
              <a:rPr lang="en-US" sz="2800" i="1" dirty="0" err="1" smtClean="0"/>
              <a:t>Amb</a:t>
            </a:r>
            <a:r>
              <a:rPr lang="en-US" sz="2800" i="1" dirty="0" smtClean="0"/>
              <a:t>. 10</a:t>
            </a:r>
            <a:r>
              <a:rPr lang="en-US" sz="2800" dirty="0" smtClean="0"/>
              <a:t>).</a:t>
            </a:r>
          </a:p>
          <a:p>
            <a:r>
              <a:rPr lang="en-US" sz="2800" dirty="0" smtClean="0"/>
              <a:t>Human beings restore the </a:t>
            </a:r>
            <a:r>
              <a:rPr lang="en-US" sz="2800" dirty="0"/>
              <a:t>image of God in themselves through responding in love to </a:t>
            </a:r>
            <a:r>
              <a:rPr lang="en-US" sz="2800" dirty="0" smtClean="0"/>
              <a:t>the divine </a:t>
            </a:r>
            <a:r>
              <a:rPr lang="en-US" sz="2800" i="1" dirty="0" err="1"/>
              <a:t>philanthropia</a:t>
            </a:r>
            <a:r>
              <a:rPr lang="en-US" sz="2800" dirty="0"/>
              <a:t> manifested in the Incarnation.</a:t>
            </a:r>
          </a:p>
          <a:p>
            <a:r>
              <a:rPr lang="en-US" sz="2800" dirty="0" smtClean="0"/>
              <a:t>“The </a:t>
            </a:r>
            <a:r>
              <a:rPr lang="en-US" sz="2800" dirty="0"/>
              <a:t>human person unites the created nature with </a:t>
            </a:r>
            <a:r>
              <a:rPr lang="en-US" sz="2800" dirty="0" smtClean="0"/>
              <a:t>the uncreated </a:t>
            </a:r>
            <a:r>
              <a:rPr lang="en-US" sz="2800" dirty="0"/>
              <a:t>through </a:t>
            </a:r>
            <a:r>
              <a:rPr lang="en-US" sz="2800" dirty="0" smtClean="0"/>
              <a:t>love… </a:t>
            </a:r>
            <a:r>
              <a:rPr lang="en-US" sz="2800" dirty="0"/>
              <a:t>the </a:t>
            </a:r>
            <a:r>
              <a:rPr lang="en-US" sz="2800" dirty="0" smtClean="0"/>
              <a:t>whole [</a:t>
            </a:r>
            <a:r>
              <a:rPr lang="en-US" sz="2800" dirty="0"/>
              <a:t>creation] wholly interpenetrated </a:t>
            </a:r>
            <a:r>
              <a:rPr lang="en-US" sz="2800" dirty="0" smtClean="0"/>
              <a:t>(</a:t>
            </a:r>
            <a:r>
              <a:rPr lang="el-GR" sz="2800" dirty="0" smtClean="0"/>
              <a:t>περιχωρήσας</a:t>
            </a:r>
            <a:r>
              <a:rPr lang="en-US" sz="2800" dirty="0" smtClean="0"/>
              <a:t>) </a:t>
            </a:r>
            <a:r>
              <a:rPr lang="en-US" sz="2800" dirty="0"/>
              <a:t>by God</a:t>
            </a:r>
            <a:r>
              <a:rPr lang="en-US" sz="2800" dirty="0" smtClean="0"/>
              <a:t>, </a:t>
            </a:r>
            <a:r>
              <a:rPr lang="en-US" sz="2800" dirty="0"/>
              <a:t>and become </a:t>
            </a:r>
            <a:r>
              <a:rPr lang="en-US" sz="2800" dirty="0" smtClean="0"/>
              <a:t>completely whatever </a:t>
            </a:r>
            <a:r>
              <a:rPr lang="en-US" sz="2800" dirty="0"/>
              <a:t>God is, save at the level of being, and receiving to itself the whole of </a:t>
            </a:r>
            <a:r>
              <a:rPr lang="en-US" sz="2800" dirty="0" smtClean="0"/>
              <a:t>God himself</a:t>
            </a:r>
            <a:r>
              <a:rPr lang="en-US" sz="2800" dirty="0"/>
              <a:t>, and acquiring as a kind of prize for its ascent to God the most unique </a:t>
            </a:r>
            <a:r>
              <a:rPr lang="en-US" sz="2800" dirty="0" smtClean="0"/>
              <a:t>God himself” </a:t>
            </a:r>
            <a:r>
              <a:rPr lang="en-US" sz="2800" dirty="0"/>
              <a:t>(</a:t>
            </a:r>
            <a:r>
              <a:rPr lang="en-US" sz="2800" i="1" dirty="0" err="1"/>
              <a:t>Amb</a:t>
            </a:r>
            <a:r>
              <a:rPr lang="en-US" sz="2800" i="1" dirty="0"/>
              <a:t>. </a:t>
            </a:r>
            <a:r>
              <a:rPr lang="en-US" sz="2800" i="1" dirty="0" smtClean="0"/>
              <a:t>41</a:t>
            </a:r>
            <a:r>
              <a:rPr lang="en-US" sz="2800" dirty="0" smtClean="0"/>
              <a:t>).</a:t>
            </a:r>
            <a:endParaRPr lang="en-US" sz="2800" dirty="0"/>
          </a:p>
        </p:txBody>
      </p:sp>
    </p:spTree>
    <p:extLst>
      <p:ext uri="{BB962C8B-B14F-4D97-AF65-F5344CB8AC3E}">
        <p14:creationId xmlns:p14="http://schemas.microsoft.com/office/powerpoint/2010/main" val="41595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3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out)">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The Monastic Synthesis</a:t>
            </a:r>
            <a:endParaRPr lang="en-US" dirty="0"/>
          </a:p>
        </p:txBody>
      </p:sp>
      <p:sp>
        <p:nvSpPr>
          <p:cNvPr id="3" name="Content Placeholder 2"/>
          <p:cNvSpPr>
            <a:spLocks noGrp="1"/>
          </p:cNvSpPr>
          <p:nvPr>
            <p:ph idx="1"/>
          </p:nvPr>
        </p:nvSpPr>
        <p:spPr>
          <a:xfrm>
            <a:off x="228600" y="1219200"/>
            <a:ext cx="8610600" cy="5410200"/>
          </a:xfrm>
        </p:spPr>
        <p:txBody>
          <a:bodyPr>
            <a:noAutofit/>
          </a:bodyPr>
          <a:lstStyle/>
          <a:p>
            <a:r>
              <a:rPr lang="en-US" sz="2700" dirty="0" smtClean="0"/>
              <a:t>So far we have seen deification as a theological doctrine in the hands of the great Fathers: a metaphor for salvation, a </a:t>
            </a:r>
            <a:r>
              <a:rPr lang="en-US" sz="2700" dirty="0" smtClean="0"/>
              <a:t>theological weapon </a:t>
            </a:r>
            <a:r>
              <a:rPr lang="en-US" sz="2700" dirty="0" smtClean="0"/>
              <a:t>against Gnosticism, Arianism and </a:t>
            </a:r>
            <a:r>
              <a:rPr lang="en-US" sz="2700" dirty="0" err="1" smtClean="0"/>
              <a:t>Nestorianism</a:t>
            </a:r>
            <a:r>
              <a:rPr lang="en-US" sz="2700" dirty="0" smtClean="0"/>
              <a:t>, and a tool for dialogue with pagan thought.</a:t>
            </a:r>
          </a:p>
          <a:p>
            <a:r>
              <a:rPr lang="en-US" sz="2700" dirty="0" smtClean="0"/>
              <a:t>Starting </a:t>
            </a:r>
            <a:r>
              <a:rPr lang="en-US" sz="2700" dirty="0" smtClean="0"/>
              <a:t>in the late 4</a:t>
            </a:r>
            <a:r>
              <a:rPr lang="en-US" sz="2700" baseline="30000" dirty="0" smtClean="0"/>
              <a:t>th</a:t>
            </a:r>
            <a:r>
              <a:rPr lang="en-US" sz="2700" dirty="0" smtClean="0"/>
              <a:t> century, with the expansion of monasticism in the Empire, deification received a parallel exposition in the monastic literature, leading to what Russell calls “The Monastic Synthesis</a:t>
            </a:r>
            <a:r>
              <a:rPr lang="en-US" sz="2700" dirty="0" smtClean="0"/>
              <a:t>.”</a:t>
            </a:r>
          </a:p>
          <a:p>
            <a:r>
              <a:rPr lang="en-US" sz="2700" dirty="0" smtClean="0"/>
              <a:t>The climax of this stage in development of the deification concept came with the writings of St. Maximus the Confessor, perhaps the most profound of all the Fathers and a deeply mystical/theological writer.</a:t>
            </a:r>
            <a:endParaRPr lang="en-US" sz="2700" dirty="0"/>
          </a:p>
        </p:txBody>
      </p:sp>
    </p:spTree>
    <p:extLst>
      <p:ext uri="{BB962C8B-B14F-4D97-AF65-F5344CB8AC3E}">
        <p14:creationId xmlns:p14="http://schemas.microsoft.com/office/powerpoint/2010/main" val="39873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324600"/>
          </a:xfrm>
        </p:spPr>
        <p:txBody>
          <a:bodyPr>
            <a:noAutofit/>
          </a:bodyPr>
          <a:lstStyle/>
          <a:p>
            <a:pPr marL="0" indent="0">
              <a:buNone/>
            </a:pPr>
            <a:r>
              <a:rPr lang="en-US" sz="2700" dirty="0" smtClean="0"/>
              <a:t>God </a:t>
            </a:r>
            <a:r>
              <a:rPr lang="en-US" sz="2700" dirty="0"/>
              <a:t>forbade </a:t>
            </a:r>
            <a:r>
              <a:rPr lang="en-US" sz="2700" dirty="0" smtClean="0"/>
              <a:t>the tree of knowledge of good and evil so as to postpone </a:t>
            </a:r>
            <a:r>
              <a:rPr lang="en-US" sz="2700" dirty="0"/>
              <a:t>its consumption </a:t>
            </a:r>
            <a:r>
              <a:rPr lang="en-US" sz="2700" dirty="0" smtClean="0"/>
              <a:t>until after the human came </a:t>
            </a:r>
            <a:r>
              <a:rPr lang="en-US" sz="2700" dirty="0"/>
              <a:t>to know his own cause </a:t>
            </a:r>
            <a:r>
              <a:rPr lang="en-US" sz="2700" dirty="0" smtClean="0"/>
              <a:t>through participation </a:t>
            </a:r>
            <a:r>
              <a:rPr lang="en-US" sz="2700" dirty="0"/>
              <a:t>in it by grace, together with the </a:t>
            </a:r>
            <a:r>
              <a:rPr lang="en-US" sz="2700" dirty="0" smtClean="0"/>
              <a:t>immortality </a:t>
            </a:r>
            <a:r>
              <a:rPr lang="en-US" sz="2700" dirty="0"/>
              <a:t>given to him in </a:t>
            </a:r>
            <a:r>
              <a:rPr lang="en-US" sz="2700" dirty="0" smtClean="0"/>
              <a:t>accordance with grace. And attaining “dispassion </a:t>
            </a:r>
            <a:r>
              <a:rPr lang="en-US" sz="2700" dirty="0"/>
              <a:t>and immutability, as if he had already become a god by </a:t>
            </a:r>
            <a:r>
              <a:rPr lang="en-US" sz="2700" dirty="0" smtClean="0"/>
              <a:t>deiﬁcation, </a:t>
            </a:r>
            <a:r>
              <a:rPr lang="en-US" sz="2700" dirty="0"/>
              <a:t>he might safely examine God’s creatures with God’s permission </a:t>
            </a:r>
            <a:r>
              <a:rPr lang="en-US" sz="2700" dirty="0" smtClean="0"/>
              <a:t>and receive </a:t>
            </a:r>
            <a:r>
              <a:rPr lang="en-US" sz="2700" dirty="0"/>
              <a:t>the knowledge of them as a god, not as a man, possessing by grace and </a:t>
            </a:r>
            <a:r>
              <a:rPr lang="en-US" sz="2700" dirty="0" smtClean="0"/>
              <a:t>with wisdom </a:t>
            </a:r>
            <a:r>
              <a:rPr lang="en-US" sz="2700" dirty="0"/>
              <a:t>the same knowledge of beings as God, through the re-forming of the </a:t>
            </a:r>
            <a:r>
              <a:rPr lang="en-US" sz="2700" dirty="0" smtClean="0"/>
              <a:t>mind and </a:t>
            </a:r>
            <a:r>
              <a:rPr lang="en-US" sz="2700" dirty="0"/>
              <a:t>the senses for </a:t>
            </a:r>
            <a:r>
              <a:rPr lang="en-US" sz="2700" dirty="0" smtClean="0"/>
              <a:t>deiﬁcation… But </a:t>
            </a:r>
            <a:r>
              <a:rPr lang="en-US" sz="2700" dirty="0"/>
              <a:t>instead of fulﬁlling his vocation and being deiﬁed as God intended, </a:t>
            </a:r>
            <a:r>
              <a:rPr lang="en-US" sz="2700" dirty="0" smtClean="0"/>
              <a:t>the ﬁrst </a:t>
            </a:r>
            <a:r>
              <a:rPr lang="en-US" sz="2700" dirty="0"/>
              <a:t>man himself deiﬁed </a:t>
            </a:r>
            <a:r>
              <a:rPr lang="en-US" sz="2700" dirty="0" smtClean="0"/>
              <a:t>creation” (</a:t>
            </a:r>
            <a:r>
              <a:rPr lang="el-GR" sz="2700" dirty="0" smtClean="0"/>
              <a:t>την κτίσιν εθεοποίησεν</a:t>
            </a:r>
            <a:r>
              <a:rPr lang="en-US" sz="2700" dirty="0" smtClean="0"/>
              <a:t>). </a:t>
            </a:r>
            <a:r>
              <a:rPr lang="en-US" sz="2700" dirty="0"/>
              <a:t>(</a:t>
            </a:r>
            <a:r>
              <a:rPr lang="en-US" sz="2700" i="1" dirty="0" err="1" smtClean="0"/>
              <a:t>Thal</a:t>
            </a:r>
            <a:r>
              <a:rPr lang="en-US" sz="2700" i="1" dirty="0" smtClean="0"/>
              <a:t>. Intro.</a:t>
            </a:r>
            <a:r>
              <a:rPr lang="en-US" sz="2700" dirty="0" smtClean="0"/>
              <a:t>) This </a:t>
            </a:r>
            <a:r>
              <a:rPr lang="en-US" sz="2700" dirty="0"/>
              <a:t>misuse of knowledge was the essence </a:t>
            </a:r>
            <a:r>
              <a:rPr lang="en-US" sz="2700" dirty="0" smtClean="0"/>
              <a:t>of the Fall.</a:t>
            </a:r>
            <a:endParaRPr lang="en-US" sz="2700" dirty="0"/>
          </a:p>
        </p:txBody>
      </p:sp>
    </p:spTree>
    <p:extLst>
      <p:ext uri="{BB962C8B-B14F-4D97-AF65-F5344CB8AC3E}">
        <p14:creationId xmlns:p14="http://schemas.microsoft.com/office/powerpoint/2010/main" val="202650729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10600" cy="6172200"/>
          </a:xfrm>
        </p:spPr>
        <p:txBody>
          <a:bodyPr>
            <a:noAutofit/>
          </a:bodyPr>
          <a:lstStyle/>
          <a:p>
            <a:pPr marL="0" indent="0">
              <a:buNone/>
            </a:pPr>
            <a:r>
              <a:rPr lang="en-US" sz="2700" dirty="0"/>
              <a:t>Deiﬁcation was the goal for which humanity was created. This is </a:t>
            </a:r>
            <a:r>
              <a:rPr lang="en-US" sz="2700" dirty="0" smtClean="0"/>
              <a:t>spelled out </a:t>
            </a:r>
            <a:r>
              <a:rPr lang="en-US" sz="2700" dirty="0"/>
              <a:t>by Maximus in his interpretation of the </a:t>
            </a:r>
            <a:r>
              <a:rPr lang="en-US" sz="2700" dirty="0" smtClean="0"/>
              <a:t>Wedding </a:t>
            </a:r>
            <a:r>
              <a:rPr lang="en-US" sz="2700" dirty="0"/>
              <a:t>Feast </a:t>
            </a:r>
            <a:r>
              <a:rPr lang="en-US" sz="2700" dirty="0" smtClean="0"/>
              <a:t>at Cana (John 2:1-11). </a:t>
            </a:r>
            <a:r>
              <a:rPr lang="en-US" sz="2700" dirty="0"/>
              <a:t>Our ﬁrst ancestors lacked nothing to prevent them from fulﬁlling </a:t>
            </a:r>
            <a:r>
              <a:rPr lang="en-US" sz="2700" dirty="0" smtClean="0"/>
              <a:t>the will </a:t>
            </a:r>
            <a:r>
              <a:rPr lang="en-US" sz="2700" dirty="0"/>
              <a:t>of God. The commandment prohibiting them from tasting of the </a:t>
            </a:r>
            <a:r>
              <a:rPr lang="en-US" sz="2700" dirty="0" smtClean="0"/>
              <a:t>tree of </a:t>
            </a:r>
            <a:r>
              <a:rPr lang="en-US" sz="2700" dirty="0"/>
              <a:t>the knowledge of good and evil was not arbitrary. It was for their </a:t>
            </a:r>
            <a:r>
              <a:rPr lang="en-US" sz="2700" dirty="0" smtClean="0"/>
              <a:t>own good</a:t>
            </a:r>
            <a:r>
              <a:rPr lang="en-US" sz="2700" dirty="0"/>
              <a:t>: the knowledge of evil exposes us to the passions, and the </a:t>
            </a:r>
            <a:r>
              <a:rPr lang="en-US" sz="2700" dirty="0" smtClean="0"/>
              <a:t>passions deify </a:t>
            </a:r>
            <a:r>
              <a:rPr lang="en-US" sz="2700" dirty="0"/>
              <a:t>creation. The six jars of the Wedding Feast were empty as a result </a:t>
            </a:r>
            <a:r>
              <a:rPr lang="en-US" sz="2700" dirty="0" smtClean="0"/>
              <a:t>of the </a:t>
            </a:r>
            <a:r>
              <a:rPr lang="en-US" sz="2700" dirty="0"/>
              <a:t>Fall, their contents squandered. The </a:t>
            </a:r>
            <a:r>
              <a:rPr lang="en-US" sz="2700" dirty="0" smtClean="0"/>
              <a:t>Savior </a:t>
            </a:r>
            <a:r>
              <a:rPr lang="en-US" sz="2700" dirty="0"/>
              <a:t>reﬁlled them with the teaching of the law and the prophets. When he changed the water into wine, a </a:t>
            </a:r>
            <a:r>
              <a:rPr lang="en-US" sz="2700" dirty="0" smtClean="0"/>
              <a:t>new era </a:t>
            </a:r>
            <a:r>
              <a:rPr lang="en-US" sz="2700" dirty="0"/>
              <a:t>was introduced that transcended nature. The law and the prophets </a:t>
            </a:r>
            <a:r>
              <a:rPr lang="en-US" sz="2700" dirty="0" smtClean="0"/>
              <a:t>were now </a:t>
            </a:r>
            <a:r>
              <a:rPr lang="en-US" sz="2700" dirty="0"/>
              <a:t>superseded by the mystery of love in the person of Christ</a:t>
            </a:r>
            <a:r>
              <a:rPr lang="en-US" sz="2700" dirty="0" smtClean="0"/>
              <a:t>.</a:t>
            </a:r>
            <a:endParaRPr lang="en-US" sz="2700" dirty="0"/>
          </a:p>
        </p:txBody>
      </p:sp>
    </p:spTree>
    <p:extLst>
      <p:ext uri="{BB962C8B-B14F-4D97-AF65-F5344CB8AC3E}">
        <p14:creationId xmlns:p14="http://schemas.microsoft.com/office/powerpoint/2010/main" val="23352045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Autofit/>
          </a:bodyPr>
          <a:lstStyle/>
          <a:p>
            <a:r>
              <a:rPr lang="en-US" sz="2700" dirty="0"/>
              <a:t>The divine Word </a:t>
            </a:r>
            <a:r>
              <a:rPr lang="en-US" sz="2700" dirty="0" smtClean="0"/>
              <a:t>descended </a:t>
            </a:r>
            <a:r>
              <a:rPr lang="en-US" sz="2700" dirty="0"/>
              <a:t>in order that we might ascend. He emptied </a:t>
            </a:r>
            <a:r>
              <a:rPr lang="en-US" sz="2700" dirty="0" smtClean="0"/>
              <a:t>himself in </a:t>
            </a:r>
            <a:r>
              <a:rPr lang="en-US" sz="2700" dirty="0"/>
              <a:t>order that we might be  ﬁlled with divine glory.  </a:t>
            </a:r>
            <a:r>
              <a:rPr lang="en-US" sz="2700" i="1" dirty="0" err="1"/>
              <a:t>Katabasis</a:t>
            </a:r>
            <a:r>
              <a:rPr lang="en-US" sz="2700" dirty="0"/>
              <a:t> is followed </a:t>
            </a:r>
            <a:r>
              <a:rPr lang="en-US" sz="2700" dirty="0" smtClean="0"/>
              <a:t>by </a:t>
            </a:r>
            <a:r>
              <a:rPr lang="en-US" sz="2700" i="1" dirty="0" smtClean="0"/>
              <a:t>anabasis</a:t>
            </a:r>
            <a:r>
              <a:rPr lang="en-US" sz="2700" dirty="0"/>
              <a:t>, </a:t>
            </a:r>
            <a:r>
              <a:rPr lang="en-US" sz="2700" i="1" dirty="0"/>
              <a:t>kenosis</a:t>
            </a:r>
            <a:r>
              <a:rPr lang="en-US" sz="2700" dirty="0"/>
              <a:t> by </a:t>
            </a:r>
            <a:r>
              <a:rPr lang="en-US" sz="2700" i="1" dirty="0" err="1"/>
              <a:t>theosis</a:t>
            </a:r>
            <a:r>
              <a:rPr lang="en-US" sz="2700" dirty="0"/>
              <a:t>. Christ brought about a situation which </a:t>
            </a:r>
            <a:r>
              <a:rPr lang="en-US" sz="2700" dirty="0" smtClean="0"/>
              <a:t>surpassed the </a:t>
            </a:r>
            <a:r>
              <a:rPr lang="en-US" sz="2700" dirty="0"/>
              <a:t>original creation. He gave humanity a new beginning: through </a:t>
            </a:r>
            <a:r>
              <a:rPr lang="en-US" sz="2700" dirty="0" smtClean="0"/>
              <a:t>the </a:t>
            </a:r>
            <a:r>
              <a:rPr lang="en-US" sz="2700" i="1" dirty="0" smtClean="0"/>
              <a:t>hypostatic </a:t>
            </a:r>
            <a:r>
              <a:rPr lang="en-US" sz="2700" i="1" dirty="0"/>
              <a:t>union</a:t>
            </a:r>
            <a:r>
              <a:rPr lang="en-US" sz="2700" dirty="0"/>
              <a:t> of the Word with </a:t>
            </a:r>
            <a:r>
              <a:rPr lang="en-US" sz="2700" dirty="0" err="1"/>
              <a:t>ensouled</a:t>
            </a:r>
            <a:r>
              <a:rPr lang="en-US" sz="2700" dirty="0"/>
              <a:t> ﬂesh, which deiﬁed us in </a:t>
            </a:r>
            <a:r>
              <a:rPr lang="en-US" sz="2700" dirty="0" smtClean="0"/>
              <a:t>principle: </a:t>
            </a:r>
            <a:r>
              <a:rPr lang="en-US" sz="2700" dirty="0"/>
              <a:t>through the mystery of the passion, which eﬀected our return </a:t>
            </a:r>
            <a:r>
              <a:rPr lang="en-US" sz="2700" dirty="0" smtClean="0"/>
              <a:t>to obedience: </a:t>
            </a:r>
            <a:r>
              <a:rPr lang="en-US" sz="2700" dirty="0"/>
              <a:t>and through the resurrection, which has inaugurated the age </a:t>
            </a:r>
            <a:r>
              <a:rPr lang="en-US" sz="2700" dirty="0" smtClean="0"/>
              <a:t>of the </a:t>
            </a:r>
            <a:r>
              <a:rPr lang="en-US" sz="2700" dirty="0"/>
              <a:t>Spirit</a:t>
            </a:r>
            <a:r>
              <a:rPr lang="en-US" sz="2700" dirty="0" smtClean="0"/>
              <a:t>.</a:t>
            </a:r>
          </a:p>
          <a:p>
            <a:r>
              <a:rPr lang="en-US" sz="2700" dirty="0"/>
              <a:t>In his own person Christ united heaven and earth, created and uncreated</a:t>
            </a:r>
            <a:r>
              <a:rPr lang="en-US" sz="2700" dirty="0" smtClean="0"/>
              <a:t>. </a:t>
            </a:r>
            <a:r>
              <a:rPr lang="en-US" sz="2700" dirty="0" smtClean="0"/>
              <a:t>The </a:t>
            </a:r>
            <a:r>
              <a:rPr lang="en-US" sz="2700" i="1" dirty="0" err="1"/>
              <a:t>logoi</a:t>
            </a:r>
            <a:r>
              <a:rPr lang="en-US" sz="2700" dirty="0"/>
              <a:t> are the forms by which the Logos makes himself present in the world. The creation and salvation of the world are knit together in one single divine purpose</a:t>
            </a:r>
            <a:r>
              <a:rPr lang="en-US" sz="2700" dirty="0" smtClean="0"/>
              <a:t>.</a:t>
            </a:r>
            <a:endParaRPr lang="en-US" sz="2700" dirty="0"/>
          </a:p>
        </p:txBody>
      </p:sp>
    </p:spTree>
    <p:extLst>
      <p:ext uri="{BB962C8B-B14F-4D97-AF65-F5344CB8AC3E}">
        <p14:creationId xmlns:p14="http://schemas.microsoft.com/office/powerpoint/2010/main" val="326736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Autofit/>
          </a:bodyPr>
          <a:lstStyle/>
          <a:p>
            <a:r>
              <a:rPr lang="en-US" sz="2800" dirty="0"/>
              <a:t>Maximus </a:t>
            </a:r>
            <a:r>
              <a:rPr lang="en-US" sz="2800" dirty="0" smtClean="0"/>
              <a:t>does not write about himself. Deiﬁcation for him </a:t>
            </a:r>
            <a:r>
              <a:rPr lang="en-US" sz="2800" dirty="0"/>
              <a:t>is not </a:t>
            </a:r>
            <a:r>
              <a:rPr lang="en-US" sz="2800" dirty="0" smtClean="0"/>
              <a:t>a </a:t>
            </a:r>
            <a:r>
              <a:rPr lang="en-US" sz="2800" dirty="0"/>
              <a:t>private mystical </a:t>
            </a:r>
            <a:r>
              <a:rPr lang="en-US" sz="2800" dirty="0" smtClean="0"/>
              <a:t>experience. </a:t>
            </a:r>
            <a:r>
              <a:rPr lang="en-US" sz="2800" dirty="0"/>
              <a:t>Where he </a:t>
            </a:r>
            <a:r>
              <a:rPr lang="en-US" sz="2800" dirty="0" smtClean="0"/>
              <a:t>does seem </a:t>
            </a:r>
            <a:r>
              <a:rPr lang="en-US" sz="2800" dirty="0"/>
              <a:t>to write with personal intensity is in his exposition of the Liturgy. </a:t>
            </a:r>
            <a:r>
              <a:rPr lang="en-US" sz="2800" dirty="0" smtClean="0"/>
              <a:t>The divine </a:t>
            </a:r>
            <a:r>
              <a:rPr lang="en-US" sz="2800" dirty="0"/>
              <a:t>chant kindles an intense desire for God. The hearing of the </a:t>
            </a:r>
            <a:r>
              <a:rPr lang="en-US" sz="2800" dirty="0" smtClean="0"/>
              <a:t>Gospel brings </a:t>
            </a:r>
            <a:r>
              <a:rPr lang="en-US" sz="2800" dirty="0"/>
              <a:t>the mind to union with itself. The singing of the </a:t>
            </a:r>
            <a:r>
              <a:rPr lang="en-US" sz="2800" dirty="0" smtClean="0"/>
              <a:t>‘Holy, Holy’ raises the worshippers </a:t>
            </a:r>
            <a:r>
              <a:rPr lang="en-US" sz="2800" dirty="0"/>
              <a:t>to union with the angels. And the reception of ‘the spotless </a:t>
            </a:r>
            <a:r>
              <a:rPr lang="en-US" sz="2800" dirty="0" smtClean="0"/>
              <a:t>and life-giving </a:t>
            </a:r>
            <a:r>
              <a:rPr lang="en-US" sz="2800" dirty="0"/>
              <a:t>mysteries’ ﬁlls them with God ‘and leaves no part of them </a:t>
            </a:r>
            <a:r>
              <a:rPr lang="en-US" sz="2800" dirty="0" smtClean="0"/>
              <a:t>empty of </a:t>
            </a:r>
            <a:r>
              <a:rPr lang="en-US" sz="2800" dirty="0"/>
              <a:t>his presence’. It is here in the eucharistic celebration that we can </a:t>
            </a:r>
            <a:r>
              <a:rPr lang="en-US" sz="2800" dirty="0" smtClean="0"/>
              <a:t>best sense </a:t>
            </a:r>
            <a:r>
              <a:rPr lang="en-US" sz="2800" dirty="0"/>
              <a:t>Maximus himself as a contemplative ﬁlled with the grace of </a:t>
            </a:r>
            <a:r>
              <a:rPr lang="en-US" sz="2800" i="1" dirty="0" err="1"/>
              <a:t>theosis</a:t>
            </a:r>
            <a:r>
              <a:rPr lang="en-US" sz="2800" dirty="0" smtClean="0"/>
              <a:t>. (Russell, p. 295 &amp; preceding)</a:t>
            </a:r>
          </a:p>
          <a:p>
            <a:r>
              <a:rPr lang="en-US" sz="2800" dirty="0"/>
              <a:t>With </a:t>
            </a:r>
            <a:r>
              <a:rPr lang="en-US" sz="2800" dirty="0" smtClean="0"/>
              <a:t>Maximus, </a:t>
            </a:r>
            <a:r>
              <a:rPr lang="en-US" sz="2800" dirty="0"/>
              <a:t>deiﬁcation entered the Byzantine </a:t>
            </a:r>
            <a:r>
              <a:rPr lang="en-US" sz="2800" dirty="0" smtClean="0"/>
              <a:t>monastic tradition </a:t>
            </a:r>
            <a:r>
              <a:rPr lang="en-US" sz="2800" dirty="0"/>
              <a:t>as the goal of the spiritual life.</a:t>
            </a:r>
          </a:p>
        </p:txBody>
      </p:sp>
    </p:spTree>
    <p:extLst>
      <p:ext uri="{BB962C8B-B14F-4D97-AF65-F5344CB8AC3E}">
        <p14:creationId xmlns:p14="http://schemas.microsoft.com/office/powerpoint/2010/main" val="203330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The Monastic Synthesis - </a:t>
            </a:r>
            <a:r>
              <a:rPr lang="en-US" dirty="0" err="1" smtClean="0"/>
              <a:t>Symeon</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pPr marL="0" indent="0">
              <a:buNone/>
            </a:pPr>
            <a:r>
              <a:rPr lang="en-US" sz="2800" dirty="0" err="1" smtClean="0"/>
              <a:t>Symeon</a:t>
            </a:r>
            <a:r>
              <a:rPr lang="en-US" sz="2800" dirty="0" smtClean="0"/>
              <a:t> the New Theologian (949-1022) followed the teachings of Maximus, but attained a new level of realism in his writings. Indeed, so bold  and personal was his way of expression, that he met with great opposition. When he began to venerate the memory of his spiritual father, </a:t>
            </a:r>
            <a:r>
              <a:rPr lang="en-US" sz="2800" dirty="0" err="1" smtClean="0"/>
              <a:t>Symeon</a:t>
            </a:r>
            <a:r>
              <a:rPr lang="en-US" sz="2800" dirty="0" smtClean="0"/>
              <a:t> the </a:t>
            </a:r>
            <a:r>
              <a:rPr lang="en-US" sz="2800" dirty="0" err="1" smtClean="0"/>
              <a:t>Studite</a:t>
            </a:r>
            <a:r>
              <a:rPr lang="en-US" sz="2800" dirty="0" smtClean="0"/>
              <a:t>, his critics reacted with suspicion about anything that hinted at contemporary saints or charismatic figures that might pose a challenge to hierarchical authority. They preferred to push saints back into the church’s distant past! The critics were also uncomfortable with deification as participation in divine light, preferring to push it into the eschatological state.</a:t>
            </a:r>
            <a:endParaRPr lang="en-US" sz="2800" dirty="0"/>
          </a:p>
        </p:txBody>
      </p:sp>
    </p:spTree>
    <p:extLst>
      <p:ext uri="{BB962C8B-B14F-4D97-AF65-F5344CB8AC3E}">
        <p14:creationId xmlns:p14="http://schemas.microsoft.com/office/powerpoint/2010/main" val="24383499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Autofit/>
          </a:bodyPr>
          <a:lstStyle/>
          <a:p>
            <a:pPr marL="0" indent="0">
              <a:buNone/>
            </a:pPr>
            <a:r>
              <a:rPr lang="en-US" sz="2800" dirty="0"/>
              <a:t>In </a:t>
            </a:r>
            <a:r>
              <a:rPr lang="en-US" sz="2800" dirty="0" smtClean="0"/>
              <a:t>his notorious 15</a:t>
            </a:r>
            <a:r>
              <a:rPr lang="en-US" sz="2800" baseline="30000" dirty="0" smtClean="0"/>
              <a:t>th</a:t>
            </a:r>
            <a:r>
              <a:rPr lang="en-US" sz="2800" dirty="0" smtClean="0"/>
              <a:t> Hymn</a:t>
            </a:r>
            <a:r>
              <a:rPr lang="en-US" sz="2800" dirty="0"/>
              <a:t>, he says that we become Christ’s members, </a:t>
            </a:r>
            <a:r>
              <a:rPr lang="en-US" sz="2800" dirty="0" smtClean="0"/>
              <a:t>and Christ </a:t>
            </a:r>
            <a:r>
              <a:rPr lang="en-US" sz="2800" dirty="0"/>
              <a:t>becomes each of our members ––even our private parts will </a:t>
            </a:r>
            <a:r>
              <a:rPr lang="en-US" sz="2800" dirty="0" smtClean="0"/>
              <a:t>be “adorned </a:t>
            </a:r>
            <a:r>
              <a:rPr lang="en-US" sz="2800" dirty="0"/>
              <a:t>with the beauty of his divinity and </a:t>
            </a:r>
            <a:r>
              <a:rPr lang="en-US" sz="2800" dirty="0" smtClean="0"/>
              <a:t>glory.”</a:t>
            </a:r>
          </a:p>
          <a:p>
            <a:pPr marL="463550" indent="-238125">
              <a:buNone/>
            </a:pPr>
            <a:r>
              <a:rPr lang="en-US" sz="2800" dirty="0" smtClean="0"/>
              <a:t>“And so… both my finger and my penis are Christ.</a:t>
            </a:r>
          </a:p>
          <a:p>
            <a:pPr marL="463550" indent="-238125">
              <a:spcBef>
                <a:spcPts val="0"/>
              </a:spcBef>
              <a:buNone/>
            </a:pPr>
            <a:r>
              <a:rPr lang="en-US" sz="2800" dirty="0" smtClean="0"/>
              <a:t>Do you tremble or feel ashamed?</a:t>
            </a:r>
          </a:p>
          <a:p>
            <a:pPr marL="463550" indent="-238125">
              <a:spcBef>
                <a:spcPts val="0"/>
              </a:spcBef>
              <a:buNone/>
            </a:pPr>
            <a:r>
              <a:rPr lang="en-US" sz="2800" dirty="0" smtClean="0"/>
              <a:t>So then, there are no shameful members!</a:t>
            </a:r>
          </a:p>
          <a:p>
            <a:pPr marL="463550" indent="-238125">
              <a:spcBef>
                <a:spcPts val="0"/>
              </a:spcBef>
              <a:buNone/>
            </a:pPr>
            <a:r>
              <a:rPr lang="en-US" sz="2800" dirty="0" smtClean="0"/>
              <a:t>But still you see your flesh as defiled,</a:t>
            </a:r>
          </a:p>
          <a:p>
            <a:pPr marL="463550" indent="-238125">
              <a:spcBef>
                <a:spcPts val="0"/>
              </a:spcBef>
              <a:buNone/>
            </a:pPr>
            <a:r>
              <a:rPr lang="en-US" sz="2800" dirty="0" smtClean="0"/>
              <a:t>And in your mind you go through your disgusting practices,</a:t>
            </a:r>
          </a:p>
          <a:p>
            <a:pPr marL="463550" indent="-238125">
              <a:spcBef>
                <a:spcPts val="0"/>
              </a:spcBef>
              <a:buNone/>
            </a:pPr>
            <a:r>
              <a:rPr lang="en-US" sz="2800" dirty="0" smtClean="0"/>
              <a:t>And you say, “Are you not ashamed of the shameful members?”</a:t>
            </a:r>
          </a:p>
          <a:p>
            <a:pPr marL="463550" indent="-238125">
              <a:spcBef>
                <a:spcPts val="0"/>
              </a:spcBef>
              <a:buNone/>
            </a:pPr>
            <a:r>
              <a:rPr lang="en-US" sz="2800" dirty="0" smtClean="0"/>
              <a:t>But again I say to you: look at Christ in the womb</a:t>
            </a:r>
          </a:p>
          <a:p>
            <a:pPr marL="463550" indent="-238125">
              <a:spcBef>
                <a:spcPts val="0"/>
              </a:spcBef>
              <a:buNone/>
            </a:pPr>
            <a:r>
              <a:rPr lang="en-US" sz="2800" dirty="0" smtClean="0"/>
              <a:t>And notice the things in the womb and escaping the womb,</a:t>
            </a:r>
          </a:p>
          <a:p>
            <a:pPr marL="463550" indent="-238125">
              <a:spcBef>
                <a:spcPts val="0"/>
              </a:spcBef>
              <a:buNone/>
            </a:pPr>
            <a:r>
              <a:rPr lang="en-US" sz="2800" dirty="0" smtClean="0"/>
              <a:t>And from whence my God went out and passed through!”</a:t>
            </a:r>
          </a:p>
        </p:txBody>
      </p:sp>
    </p:spTree>
    <p:extLst>
      <p:ext uri="{BB962C8B-B14F-4D97-AF65-F5344CB8AC3E}">
        <p14:creationId xmlns:p14="http://schemas.microsoft.com/office/powerpoint/2010/main" val="58407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out)">
                                      <p:cBhvr>
                                        <p:cTn id="7" dur="2000"/>
                                        <p:tgtEl>
                                          <p:spTgt spid="3">
                                            <p:txEl>
                                              <p:pRg st="1" end="1"/>
                                            </p:txEl>
                                          </p:spTgt>
                                        </p:tgtEl>
                                      </p:cBhvr>
                                    </p:animEffect>
                                  </p:childTnLst>
                                </p:cTn>
                              </p:par>
                              <p:par>
                                <p:cTn id="8" presetID="6" presetClass="entr" presetSubtype="32"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out)">
                                      <p:cBhvr>
                                        <p:cTn id="10" dur="2000"/>
                                        <p:tgtEl>
                                          <p:spTgt spid="3">
                                            <p:txEl>
                                              <p:pRg st="2" end="2"/>
                                            </p:txEl>
                                          </p:spTgt>
                                        </p:tgtEl>
                                      </p:cBhvr>
                                    </p:animEffect>
                                  </p:childTnLst>
                                </p:cTn>
                              </p:par>
                              <p:par>
                                <p:cTn id="11" presetID="6" presetClass="entr" presetSubtype="32"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out)">
                                      <p:cBhvr>
                                        <p:cTn id="13" dur="2000"/>
                                        <p:tgtEl>
                                          <p:spTgt spid="3">
                                            <p:txEl>
                                              <p:pRg st="3" end="3"/>
                                            </p:txEl>
                                          </p:spTgt>
                                        </p:tgtEl>
                                      </p:cBhvr>
                                    </p:animEffect>
                                  </p:childTnLst>
                                </p:cTn>
                              </p:par>
                              <p:par>
                                <p:cTn id="14" presetID="6" presetClass="entr" presetSubtype="32"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out)">
                                      <p:cBhvr>
                                        <p:cTn id="16" dur="2000"/>
                                        <p:tgtEl>
                                          <p:spTgt spid="3">
                                            <p:txEl>
                                              <p:pRg st="4" end="4"/>
                                            </p:txEl>
                                          </p:spTgt>
                                        </p:tgtEl>
                                      </p:cBhvr>
                                    </p:animEffect>
                                  </p:childTnLst>
                                </p:cTn>
                              </p:par>
                              <p:par>
                                <p:cTn id="17" presetID="6" presetClass="entr" presetSubtype="32"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out)">
                                      <p:cBhvr>
                                        <p:cTn id="19" dur="2000"/>
                                        <p:tgtEl>
                                          <p:spTgt spid="3">
                                            <p:txEl>
                                              <p:pRg st="5" end="5"/>
                                            </p:txEl>
                                          </p:spTgt>
                                        </p:tgtEl>
                                      </p:cBhvr>
                                    </p:animEffect>
                                  </p:childTnLst>
                                </p:cTn>
                              </p:par>
                              <p:par>
                                <p:cTn id="20" presetID="6" presetClass="entr" presetSubtype="32"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out)">
                                      <p:cBhvr>
                                        <p:cTn id="22" dur="2000"/>
                                        <p:tgtEl>
                                          <p:spTgt spid="3">
                                            <p:txEl>
                                              <p:pRg st="6" end="6"/>
                                            </p:txEl>
                                          </p:spTgt>
                                        </p:tgtEl>
                                      </p:cBhvr>
                                    </p:animEffect>
                                  </p:childTnLst>
                                </p:cTn>
                              </p:par>
                              <p:par>
                                <p:cTn id="23" presetID="6" presetClass="entr" presetSubtype="32"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ircle(out)">
                                      <p:cBhvr>
                                        <p:cTn id="25" dur="2000"/>
                                        <p:tgtEl>
                                          <p:spTgt spid="3">
                                            <p:txEl>
                                              <p:pRg st="7" end="7"/>
                                            </p:txEl>
                                          </p:spTgt>
                                        </p:tgtEl>
                                      </p:cBhvr>
                                    </p:animEffect>
                                  </p:childTnLst>
                                </p:cTn>
                              </p:par>
                              <p:par>
                                <p:cTn id="26" presetID="6" presetClass="entr" presetSubtype="32"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ircle(out)">
                                      <p:cBhvr>
                                        <p:cTn id="28" dur="2000"/>
                                        <p:tgtEl>
                                          <p:spTgt spid="3">
                                            <p:txEl>
                                              <p:pRg st="8" end="8"/>
                                            </p:txEl>
                                          </p:spTgt>
                                        </p:tgtEl>
                                      </p:cBhvr>
                                    </p:animEffect>
                                  </p:childTnLst>
                                </p:cTn>
                              </p:par>
                              <p:par>
                                <p:cTn id="29" presetID="6" presetClass="entr" presetSubtype="32"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circle(out)">
                                      <p:cBhvr>
                                        <p:cTn id="31"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Achieved</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pPr marL="0" indent="0">
              <a:buNone/>
            </a:pPr>
            <a:r>
              <a:rPr lang="en-US" sz="2700" dirty="0" smtClean="0"/>
              <a:t>Deification had its critics, but its </a:t>
            </a:r>
            <a:r>
              <a:rPr lang="en-US" sz="2700" dirty="0"/>
              <a:t>theological </a:t>
            </a:r>
            <a:r>
              <a:rPr lang="en-US" sz="2700" dirty="0" smtClean="0"/>
              <a:t>foundation did not </a:t>
            </a:r>
            <a:r>
              <a:rPr lang="en-US" sz="2700" dirty="0"/>
              <a:t>become a topic of discussion again until the </a:t>
            </a:r>
            <a:r>
              <a:rPr lang="en-US" sz="2700" dirty="0" smtClean="0"/>
              <a:t>14</a:t>
            </a:r>
            <a:r>
              <a:rPr lang="en-US" sz="2700" baseline="30000" dirty="0" smtClean="0"/>
              <a:t>th</a:t>
            </a:r>
            <a:r>
              <a:rPr lang="en-US" sz="2700" dirty="0" smtClean="0"/>
              <a:t> century</a:t>
            </a:r>
            <a:r>
              <a:rPr lang="en-US" sz="2700" dirty="0"/>
              <a:t>, when </a:t>
            </a:r>
            <a:r>
              <a:rPr lang="en-US" sz="2700" dirty="0" smtClean="0"/>
              <a:t>it was </a:t>
            </a:r>
            <a:r>
              <a:rPr lang="en-US" sz="2700" dirty="0"/>
              <a:t>challenged seriously for the  ﬁrst time by the opponents of </a:t>
            </a:r>
            <a:r>
              <a:rPr lang="en-US" sz="2700" dirty="0" smtClean="0"/>
              <a:t>Gregory </a:t>
            </a:r>
            <a:r>
              <a:rPr lang="en-US" sz="2700" dirty="0" err="1" smtClean="0"/>
              <a:t>Palamas</a:t>
            </a:r>
            <a:r>
              <a:rPr lang="en-US" sz="2700" dirty="0" smtClean="0"/>
              <a:t>. </a:t>
            </a:r>
            <a:r>
              <a:rPr lang="en-US" sz="2700" dirty="0" smtClean="0"/>
              <a:t>The </a:t>
            </a:r>
            <a:r>
              <a:rPr lang="en-US" sz="2700" dirty="0"/>
              <a:t>ﬁnal victory of </a:t>
            </a:r>
            <a:r>
              <a:rPr lang="en-US" sz="2700" dirty="0" err="1"/>
              <a:t>Palamism</a:t>
            </a:r>
            <a:r>
              <a:rPr lang="en-US" sz="2700" dirty="0"/>
              <a:t> in 1368 gave oﬃcial approval to the </a:t>
            </a:r>
            <a:r>
              <a:rPr lang="en-US" sz="2700" dirty="0" smtClean="0"/>
              <a:t>doctrine of </a:t>
            </a:r>
            <a:r>
              <a:rPr lang="en-US" sz="2700" dirty="0" err="1"/>
              <a:t>theosis</a:t>
            </a:r>
            <a:r>
              <a:rPr lang="en-US" sz="2700" dirty="0"/>
              <a:t> as an authentic part of the Orthodox theological tradition. </a:t>
            </a:r>
            <a:r>
              <a:rPr lang="en-US" sz="2700" dirty="0" smtClean="0"/>
              <a:t>But with </a:t>
            </a:r>
            <a:r>
              <a:rPr lang="en-US" sz="2700" dirty="0"/>
              <a:t>the fall of Constantinople in the </a:t>
            </a:r>
            <a:r>
              <a:rPr lang="en-US" sz="2700" dirty="0" smtClean="0"/>
              <a:t>following </a:t>
            </a:r>
            <a:r>
              <a:rPr lang="en-US" sz="2700" dirty="0"/>
              <a:t>century and the </a:t>
            </a:r>
            <a:r>
              <a:rPr lang="en-US" sz="2700" dirty="0" smtClean="0"/>
              <a:t>subsequent ascendancy </a:t>
            </a:r>
            <a:r>
              <a:rPr lang="en-US" sz="2700" dirty="0"/>
              <a:t>of scholasticism and Latin inﬂuence, deiﬁcation went underground, only to re-emerge with the ‘</a:t>
            </a:r>
            <a:r>
              <a:rPr lang="en-US" sz="2700" dirty="0" err="1"/>
              <a:t>Philokalian</a:t>
            </a:r>
            <a:r>
              <a:rPr lang="en-US" sz="2700" dirty="0"/>
              <a:t> renaissance’ of the eighteenth century. Even then, its importance </a:t>
            </a:r>
            <a:r>
              <a:rPr lang="en-US" sz="2700" dirty="0" smtClean="0"/>
              <a:t>came </a:t>
            </a:r>
            <a:r>
              <a:rPr lang="en-US" sz="2700" dirty="0"/>
              <a:t>to be recognized </a:t>
            </a:r>
            <a:r>
              <a:rPr lang="en-US" sz="2700" dirty="0" smtClean="0"/>
              <a:t>in academic </a:t>
            </a:r>
            <a:r>
              <a:rPr lang="en-US" sz="2700" dirty="0"/>
              <a:t>theological </a:t>
            </a:r>
            <a:r>
              <a:rPr lang="en-US" sz="2700" dirty="0" smtClean="0"/>
              <a:t>circles only </a:t>
            </a:r>
            <a:r>
              <a:rPr lang="en-US" sz="2700" dirty="0"/>
              <a:t>in the latter half of the </a:t>
            </a:r>
            <a:r>
              <a:rPr lang="en-US" sz="2700" dirty="0" smtClean="0"/>
              <a:t>20</a:t>
            </a:r>
            <a:r>
              <a:rPr lang="en-US" sz="2700" baseline="30000" dirty="0" smtClean="0"/>
              <a:t>th</a:t>
            </a:r>
            <a:r>
              <a:rPr lang="en-US" sz="2700" dirty="0" smtClean="0"/>
              <a:t> century.</a:t>
            </a:r>
            <a:endParaRPr lang="en-US" sz="2700" dirty="0"/>
          </a:p>
        </p:txBody>
      </p:sp>
    </p:spTree>
    <p:extLst>
      <p:ext uri="{BB962C8B-B14F-4D97-AF65-F5344CB8AC3E}">
        <p14:creationId xmlns:p14="http://schemas.microsoft.com/office/powerpoint/2010/main" val="1787243916"/>
      </p:ext>
    </p:extLst>
  </p:cSld>
  <p:clrMapOvr>
    <a:masterClrMapping/>
  </p:clrMapOvr>
  <mc:AlternateContent xmlns:mc="http://schemas.openxmlformats.org/markup-compatibility/2006">
    <mc:Choice xmlns:p14="http://schemas.microsoft.com/office/powerpoint/2010/main" Requires="p14">
      <p:transition spd="slow" p14:dur="4000">
        <p14:vortex dir="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The Monastic Synthesis - </a:t>
            </a:r>
            <a:r>
              <a:rPr lang="en-US" dirty="0" err="1" smtClean="0"/>
              <a:t>Evagrius</a:t>
            </a:r>
            <a:endParaRPr lang="en-US" dirty="0"/>
          </a:p>
        </p:txBody>
      </p:sp>
      <p:sp>
        <p:nvSpPr>
          <p:cNvPr id="3" name="Content Placeholder 2"/>
          <p:cNvSpPr>
            <a:spLocks noGrp="1"/>
          </p:cNvSpPr>
          <p:nvPr>
            <p:ph idx="1"/>
          </p:nvPr>
        </p:nvSpPr>
        <p:spPr>
          <a:xfrm>
            <a:off x="228600" y="990600"/>
            <a:ext cx="8610600" cy="5638800"/>
          </a:xfrm>
        </p:spPr>
        <p:txBody>
          <a:bodyPr>
            <a:noAutofit/>
          </a:bodyPr>
          <a:lstStyle/>
          <a:p>
            <a:r>
              <a:rPr lang="en-US" sz="2700" dirty="0" err="1" smtClean="0"/>
              <a:t>Evagrius</a:t>
            </a:r>
            <a:r>
              <a:rPr lang="en-US" sz="2700" dirty="0" smtClean="0"/>
              <a:t> </a:t>
            </a:r>
            <a:r>
              <a:rPr lang="en-US" sz="2700" dirty="0" err="1" smtClean="0"/>
              <a:t>Ponticus</a:t>
            </a:r>
            <a:r>
              <a:rPr lang="en-US" sz="2700" dirty="0" smtClean="0"/>
              <a:t> (346-99) wrote extensively on the spiritual struggle. True prayer elevates the monk to the angelic life (</a:t>
            </a:r>
            <a:r>
              <a:rPr lang="el-GR" sz="2700" dirty="0" smtClean="0"/>
              <a:t>ισάγγελος γίνεται μοναχός διά της αληθούς προσευχής</a:t>
            </a:r>
            <a:r>
              <a:rPr lang="en-US" sz="2700" dirty="0" smtClean="0"/>
              <a:t>). But “the knowledge beyond which no other knowledge exists” is only attained on the “last day” when the mind arises to “contemplate the ‘Oneness’ and the ‘Aloneness’ of the Word” (</a:t>
            </a:r>
            <a:r>
              <a:rPr lang="el-GR" sz="2700" dirty="0" smtClean="0"/>
              <a:t>οπηνίκα άν θεωρήση την ενάδα και μονάδα του Λόγου</a:t>
            </a:r>
            <a:r>
              <a:rPr lang="en-US" sz="2700" dirty="0" smtClean="0"/>
              <a:t>).</a:t>
            </a:r>
          </a:p>
          <a:p>
            <a:r>
              <a:rPr lang="en-US" sz="2700" dirty="0" err="1" smtClean="0"/>
              <a:t>Evagrius</a:t>
            </a:r>
            <a:r>
              <a:rPr lang="en-US" sz="2700" dirty="0" smtClean="0"/>
              <a:t> was heavily influenced by Origen, and so was included in the anathemas of 553 against </a:t>
            </a:r>
            <a:r>
              <a:rPr lang="en-US" sz="2700" dirty="0" err="1" smtClean="0"/>
              <a:t>Origenism</a:t>
            </a:r>
            <a:r>
              <a:rPr lang="en-US" sz="2700" dirty="0" smtClean="0"/>
              <a:t>.</a:t>
            </a:r>
          </a:p>
          <a:p>
            <a:r>
              <a:rPr lang="en-US" sz="2700" dirty="0" smtClean="0"/>
              <a:t>Gnosticizing approach to deification sees goal of spiritual life as total assimilation to Christ through shedding of the material element that accounts for individuality.</a:t>
            </a:r>
            <a:endParaRPr lang="en-US" sz="2700" dirty="0"/>
          </a:p>
        </p:txBody>
      </p:sp>
    </p:spTree>
    <p:extLst>
      <p:ext uri="{BB962C8B-B14F-4D97-AF65-F5344CB8AC3E}">
        <p14:creationId xmlns:p14="http://schemas.microsoft.com/office/powerpoint/2010/main" val="329909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a:t>
            </a:r>
            <a:r>
              <a:rPr lang="en-US" dirty="0" err="1" smtClean="0"/>
              <a:t>Evagrius</a:t>
            </a:r>
            <a:endParaRPr lang="en-US" dirty="0"/>
          </a:p>
        </p:txBody>
      </p:sp>
      <p:sp>
        <p:nvSpPr>
          <p:cNvPr id="3" name="Content Placeholder 2"/>
          <p:cNvSpPr>
            <a:spLocks noGrp="1"/>
          </p:cNvSpPr>
          <p:nvPr>
            <p:ph idx="1"/>
          </p:nvPr>
        </p:nvSpPr>
        <p:spPr>
          <a:xfrm>
            <a:off x="152400" y="914400"/>
            <a:ext cx="8839200" cy="5715000"/>
          </a:xfrm>
        </p:spPr>
        <p:txBody>
          <a:bodyPr>
            <a:noAutofit/>
          </a:bodyPr>
          <a:lstStyle/>
          <a:p>
            <a:r>
              <a:rPr lang="en-US" sz="2700" dirty="0" smtClean="0"/>
              <a:t>According to the 15 Anathemas of 553, the </a:t>
            </a:r>
            <a:r>
              <a:rPr lang="en-US" sz="2700" dirty="0" err="1" smtClean="0"/>
              <a:t>Origenists</a:t>
            </a:r>
            <a:r>
              <a:rPr lang="en-US" sz="2700" dirty="0" smtClean="0"/>
              <a:t> held that all intelligent beings – Christ, the angels, human beings and demons – formed a spiritual continuum which pre-existed the Fall. These created intelligences (</a:t>
            </a:r>
            <a:r>
              <a:rPr lang="en-US" sz="2700" i="1" dirty="0" smtClean="0"/>
              <a:t>noes</a:t>
            </a:r>
            <a:r>
              <a:rPr lang="en-US" sz="2700" dirty="0" smtClean="0"/>
              <a:t>) lost their original unity when divine love grew cold in them.</a:t>
            </a:r>
          </a:p>
          <a:p>
            <a:r>
              <a:rPr lang="en-US" sz="2700" dirty="0"/>
              <a:t>A</a:t>
            </a:r>
            <a:r>
              <a:rPr lang="en-US" sz="2700" dirty="0" smtClean="0"/>
              <a:t>ngels grew cold the least and thus have the most subtle bodies. Human beings grew cooler and became souls enclosed in material bodies. Demons grew coldest of all.</a:t>
            </a:r>
          </a:p>
          <a:p>
            <a:r>
              <a:rPr lang="en-US" sz="2700" dirty="0" smtClean="0"/>
              <a:t>Only a single </a:t>
            </a:r>
            <a:r>
              <a:rPr lang="en-US" sz="2700" i="1" dirty="0" smtClean="0"/>
              <a:t>nous</a:t>
            </a:r>
            <a:r>
              <a:rPr lang="en-US" sz="2700" dirty="0" smtClean="0"/>
              <a:t> remained steadfast in contemplation of God. This unfallen nous united himself to the Word and became Christ.</a:t>
            </a:r>
          </a:p>
          <a:p>
            <a:r>
              <a:rPr lang="en-US" sz="2700" dirty="0" smtClean="0"/>
              <a:t>At end of time matter will cease; only </a:t>
            </a:r>
            <a:r>
              <a:rPr lang="en-US" sz="2700" i="1" dirty="0" smtClean="0"/>
              <a:t>noes</a:t>
            </a:r>
            <a:r>
              <a:rPr lang="en-US" sz="2700" dirty="0" smtClean="0"/>
              <a:t> will be left and return to their original undifferentiated unity.</a:t>
            </a:r>
            <a:endParaRPr lang="en-US" sz="2700" dirty="0"/>
          </a:p>
        </p:txBody>
      </p:sp>
    </p:spTree>
    <p:extLst>
      <p:ext uri="{BB962C8B-B14F-4D97-AF65-F5344CB8AC3E}">
        <p14:creationId xmlns:p14="http://schemas.microsoft.com/office/powerpoint/2010/main" val="42169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a:t>
            </a:r>
            <a:r>
              <a:rPr lang="en-US" dirty="0" err="1" smtClean="0"/>
              <a:t>Macarius</a:t>
            </a:r>
            <a:endParaRPr lang="en-US" dirty="0"/>
          </a:p>
        </p:txBody>
      </p:sp>
      <p:sp>
        <p:nvSpPr>
          <p:cNvPr id="3" name="Content Placeholder 2"/>
          <p:cNvSpPr>
            <a:spLocks noGrp="1"/>
          </p:cNvSpPr>
          <p:nvPr>
            <p:ph idx="1"/>
          </p:nvPr>
        </p:nvSpPr>
        <p:spPr>
          <a:xfrm>
            <a:off x="152400" y="914400"/>
            <a:ext cx="8839200" cy="5715000"/>
          </a:xfrm>
        </p:spPr>
        <p:txBody>
          <a:bodyPr>
            <a:noAutofit/>
          </a:bodyPr>
          <a:lstStyle/>
          <a:p>
            <a:r>
              <a:rPr lang="en-US" sz="2700" dirty="0" smtClean="0"/>
              <a:t>‘</a:t>
            </a:r>
            <a:r>
              <a:rPr lang="en-US" sz="2700" dirty="0" err="1" smtClean="0"/>
              <a:t>Macarius</a:t>
            </a:r>
            <a:r>
              <a:rPr lang="en-US" sz="2700" dirty="0" smtClean="0"/>
              <a:t> the Great’ (4</a:t>
            </a:r>
            <a:r>
              <a:rPr lang="en-US" sz="2700" baseline="30000" dirty="0" smtClean="0"/>
              <a:t>th</a:t>
            </a:r>
            <a:r>
              <a:rPr lang="en-US" sz="2700" dirty="0" smtClean="0"/>
              <a:t>c), Syrian monastic (pseudonym?): </a:t>
            </a:r>
          </a:p>
          <a:p>
            <a:r>
              <a:rPr lang="en-US" sz="2800" dirty="0" smtClean="0"/>
              <a:t>“[The spiritually regenerated] </a:t>
            </a:r>
            <a:r>
              <a:rPr lang="en-US" sz="2800" dirty="0"/>
              <a:t>person is counted worthy to arrive at the good measure of the Spirit </a:t>
            </a:r>
            <a:r>
              <a:rPr lang="en-US" sz="2800" dirty="0" smtClean="0"/>
              <a:t>and receives </a:t>
            </a:r>
            <a:r>
              <a:rPr lang="en-US" sz="2800" dirty="0"/>
              <a:t>through the divine power a pure humanity </a:t>
            </a:r>
            <a:r>
              <a:rPr lang="en-US" sz="2800" dirty="0" smtClean="0"/>
              <a:t>(</a:t>
            </a:r>
            <a:r>
              <a:rPr lang="el-GR" sz="2800" dirty="0" smtClean="0"/>
              <a:t>τον καθαρόν άνθρωπον</a:t>
            </a:r>
            <a:r>
              <a:rPr lang="en-US" sz="2800" dirty="0" smtClean="0"/>
              <a:t>) </a:t>
            </a:r>
            <a:r>
              <a:rPr lang="en-US" sz="2800" dirty="0"/>
              <a:t>and becomes greater than himself. For such a person is deiﬁed </a:t>
            </a:r>
            <a:r>
              <a:rPr lang="en-US" sz="2800" dirty="0" smtClean="0"/>
              <a:t>(</a:t>
            </a:r>
            <a:r>
              <a:rPr lang="el-GR" sz="2800" dirty="0" smtClean="0"/>
              <a:t>αποθεούται</a:t>
            </a:r>
            <a:r>
              <a:rPr lang="en-US" sz="2800" dirty="0" smtClean="0"/>
              <a:t>) </a:t>
            </a:r>
            <a:r>
              <a:rPr lang="en-US" sz="2800" dirty="0"/>
              <a:t>and becomes </a:t>
            </a:r>
            <a:r>
              <a:rPr lang="en-US" sz="2800" dirty="0" smtClean="0"/>
              <a:t>a</a:t>
            </a:r>
            <a:r>
              <a:rPr lang="el-GR" sz="2800" dirty="0" smtClean="0"/>
              <a:t> </a:t>
            </a:r>
            <a:r>
              <a:rPr lang="en-US" sz="2800" dirty="0" smtClean="0"/>
              <a:t>son </a:t>
            </a:r>
            <a:r>
              <a:rPr lang="en-US" sz="2800" dirty="0"/>
              <a:t>of God, receiving the heavenly imprint in his soul. For God’s elect are </a:t>
            </a:r>
            <a:r>
              <a:rPr lang="en-US" sz="2800" dirty="0" smtClean="0"/>
              <a:t>anointed</a:t>
            </a:r>
            <a:r>
              <a:rPr lang="el-GR" sz="2800" dirty="0" smtClean="0"/>
              <a:t> </a:t>
            </a:r>
            <a:r>
              <a:rPr lang="en-US" sz="2800" dirty="0" smtClean="0"/>
              <a:t>with </a:t>
            </a:r>
            <a:r>
              <a:rPr lang="en-US" sz="2800" dirty="0"/>
              <a:t>sanctifying oil and become oﬃceholders and </a:t>
            </a:r>
            <a:r>
              <a:rPr lang="en-US" sz="2800" dirty="0" smtClean="0"/>
              <a:t>kings” (</a:t>
            </a:r>
            <a:r>
              <a:rPr lang="en-US" sz="2800" dirty="0" err="1" smtClean="0"/>
              <a:t>Hom</a:t>
            </a:r>
            <a:r>
              <a:rPr lang="en-US" sz="2800" dirty="0"/>
              <a:t> </a:t>
            </a:r>
            <a:r>
              <a:rPr lang="en-US" sz="2800" dirty="0" smtClean="0"/>
              <a:t>15).</a:t>
            </a:r>
          </a:p>
          <a:p>
            <a:r>
              <a:rPr lang="en-US" sz="2800" dirty="0" smtClean="0"/>
              <a:t>This anointing by the Spirit creates a new humanity, “transformed into a divine nature</a:t>
            </a:r>
            <a:r>
              <a:rPr lang="el-GR" sz="2800" dirty="0" smtClean="0"/>
              <a:t>, </a:t>
            </a:r>
            <a:r>
              <a:rPr lang="en-US" sz="2800" dirty="0" smtClean="0"/>
              <a:t>having become </a:t>
            </a:r>
            <a:r>
              <a:rPr lang="en-US" sz="2800" dirty="0" err="1" smtClean="0"/>
              <a:t>christs</a:t>
            </a:r>
            <a:r>
              <a:rPr lang="en-US" sz="2800" dirty="0" smtClean="0"/>
              <a:t> and gods and children of God” (</a:t>
            </a:r>
            <a:r>
              <a:rPr lang="en-US" sz="2800" dirty="0" err="1" smtClean="0"/>
              <a:t>Hom</a:t>
            </a:r>
            <a:r>
              <a:rPr lang="en-US" sz="2800" dirty="0" smtClean="0"/>
              <a:t> 34).</a:t>
            </a:r>
            <a:endParaRPr lang="en-US" sz="2800" dirty="0"/>
          </a:p>
        </p:txBody>
      </p:sp>
    </p:spTree>
    <p:extLst>
      <p:ext uri="{BB962C8B-B14F-4D97-AF65-F5344CB8AC3E}">
        <p14:creationId xmlns:p14="http://schemas.microsoft.com/office/powerpoint/2010/main" val="67982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a:t>
            </a:r>
            <a:r>
              <a:rPr lang="en-US" dirty="0" err="1" smtClean="0"/>
              <a:t>Macarius</a:t>
            </a:r>
            <a:endParaRPr lang="en-US" dirty="0"/>
          </a:p>
        </p:txBody>
      </p:sp>
      <p:sp>
        <p:nvSpPr>
          <p:cNvPr id="3" name="Content Placeholder 2"/>
          <p:cNvSpPr>
            <a:spLocks noGrp="1"/>
          </p:cNvSpPr>
          <p:nvPr>
            <p:ph idx="1"/>
          </p:nvPr>
        </p:nvSpPr>
        <p:spPr>
          <a:xfrm>
            <a:off x="152400" y="914400"/>
            <a:ext cx="8839200" cy="5715000"/>
          </a:xfrm>
        </p:spPr>
        <p:txBody>
          <a:bodyPr>
            <a:noAutofit/>
          </a:bodyPr>
          <a:lstStyle/>
          <a:p>
            <a:r>
              <a:rPr lang="en-US" sz="2800" dirty="0" smtClean="0"/>
              <a:t>Monastic celibacy and detachment are only external. Evil remains in the heart. A saint is a person who has been sanctified in his or her inner self (</a:t>
            </a:r>
            <a:r>
              <a:rPr lang="el-GR" sz="2800" dirty="0" smtClean="0"/>
              <a:t>κατά τον έσω άνθρωπον</a:t>
            </a:r>
            <a:r>
              <a:rPr lang="en-US" sz="2800" dirty="0" smtClean="0"/>
              <a:t>) as a result of unceasing dedication to the cross of Christ.</a:t>
            </a:r>
          </a:p>
          <a:p>
            <a:r>
              <a:rPr lang="en-US" sz="2800" i="1" dirty="0" err="1" smtClean="0"/>
              <a:t>Epektasis</a:t>
            </a:r>
            <a:r>
              <a:rPr lang="en-US" sz="2800" dirty="0" smtClean="0"/>
              <a:t>, the never-ending progress in spiritual life: In Gregory of Nyssa it is progress from light through cloud into darkness. In </a:t>
            </a:r>
            <a:r>
              <a:rPr lang="en-US" sz="2800" dirty="0" err="1" smtClean="0"/>
              <a:t>Macarius</a:t>
            </a:r>
            <a:r>
              <a:rPr lang="en-US" sz="2800" dirty="0" smtClean="0"/>
              <a:t> it is always toward light: the soul is illuminated by the beauty of Christ and becomes “a throne and dwelling of God” (</a:t>
            </a:r>
            <a:r>
              <a:rPr lang="en-US" sz="2800" dirty="0" err="1" smtClean="0"/>
              <a:t>Hom</a:t>
            </a:r>
            <a:r>
              <a:rPr lang="en-US" sz="2800" dirty="0" smtClean="0"/>
              <a:t> 1).</a:t>
            </a:r>
          </a:p>
          <a:p>
            <a:r>
              <a:rPr lang="en-US" sz="2800" dirty="0" smtClean="0"/>
              <a:t>At the end of time, the resurrected body will share in the glory of the soul and will put on the heavenly dwelling not made by human hands, the glory of divine light.</a:t>
            </a:r>
            <a:endParaRPr lang="en-US" sz="2800" dirty="0"/>
          </a:p>
        </p:txBody>
      </p:sp>
    </p:spTree>
    <p:extLst>
      <p:ext uri="{BB962C8B-B14F-4D97-AF65-F5344CB8AC3E}">
        <p14:creationId xmlns:p14="http://schemas.microsoft.com/office/powerpoint/2010/main" val="3716538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a:t>
            </a:r>
            <a:r>
              <a:rPr lang="en-US" dirty="0" err="1" smtClean="0"/>
              <a:t>Diadochus</a:t>
            </a:r>
            <a:endParaRPr lang="en-US" dirty="0"/>
          </a:p>
        </p:txBody>
      </p:sp>
      <p:sp>
        <p:nvSpPr>
          <p:cNvPr id="3" name="Content Placeholder 2"/>
          <p:cNvSpPr>
            <a:spLocks noGrp="1"/>
          </p:cNvSpPr>
          <p:nvPr>
            <p:ph idx="1"/>
          </p:nvPr>
        </p:nvSpPr>
        <p:spPr>
          <a:xfrm>
            <a:off x="152400" y="914400"/>
            <a:ext cx="8839200" cy="5715000"/>
          </a:xfrm>
        </p:spPr>
        <p:txBody>
          <a:bodyPr>
            <a:noAutofit/>
          </a:bodyPr>
          <a:lstStyle/>
          <a:p>
            <a:r>
              <a:rPr lang="en-US" sz="2800" dirty="0" err="1" smtClean="0"/>
              <a:t>Diadochus</a:t>
            </a:r>
            <a:r>
              <a:rPr lang="en-US" sz="2800" dirty="0" smtClean="0"/>
              <a:t> of </a:t>
            </a:r>
            <a:r>
              <a:rPr lang="en-US" sz="2800" dirty="0" err="1" smtClean="0"/>
              <a:t>Photice</a:t>
            </a:r>
            <a:r>
              <a:rPr lang="en-US" sz="2800" dirty="0" smtClean="0"/>
              <a:t> (c. 400-87) explained the stages of the spiritual life leading to deification.</a:t>
            </a:r>
          </a:p>
          <a:p>
            <a:r>
              <a:rPr lang="en-US" sz="2800" dirty="0" smtClean="0"/>
              <a:t>Growth in spiritual life = ascent from image to likeness.</a:t>
            </a:r>
          </a:p>
          <a:p>
            <a:r>
              <a:rPr lang="en-US" sz="2800" dirty="0" smtClean="0"/>
              <a:t>Baptism conceals grace in the soul of the baptized.</a:t>
            </a:r>
          </a:p>
          <a:p>
            <a:r>
              <a:rPr lang="en-US" sz="2800" dirty="0" smtClean="0"/>
              <a:t>First stage: whole person turns to the Lord – grace first makes itself felt as sensible warmth in the heart.</a:t>
            </a:r>
          </a:p>
          <a:p>
            <a:r>
              <a:rPr lang="en-US" sz="2800" dirty="0" smtClean="0"/>
              <a:t>Second stage: person advances in observance of commandments – grace felt as fire burning impurities.</a:t>
            </a:r>
          </a:p>
          <a:p>
            <a:r>
              <a:rPr lang="en-US" sz="2800" dirty="0" smtClean="0"/>
              <a:t>Third stage: </a:t>
            </a:r>
            <a:r>
              <a:rPr lang="en-US" sz="2800" dirty="0" smtClean="0"/>
              <a:t>person </a:t>
            </a:r>
            <a:r>
              <a:rPr lang="en-US" sz="2800" dirty="0" smtClean="0"/>
              <a:t>clothed in all the virtues – grace illuminates person’s entire nature, experienced as profound feeling of intense love for God. Ultimately, the intellect becomes entirely transparent and sees its own light!</a:t>
            </a:r>
          </a:p>
          <a:p>
            <a:endParaRPr lang="en-US" sz="2800" dirty="0"/>
          </a:p>
        </p:txBody>
      </p:sp>
    </p:spTree>
    <p:extLst>
      <p:ext uri="{BB962C8B-B14F-4D97-AF65-F5344CB8AC3E}">
        <p14:creationId xmlns:p14="http://schemas.microsoft.com/office/powerpoint/2010/main" val="102994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Dionysius</a:t>
            </a:r>
            <a:endParaRPr lang="en-US" dirty="0"/>
          </a:p>
        </p:txBody>
      </p:sp>
      <p:sp>
        <p:nvSpPr>
          <p:cNvPr id="3" name="Content Placeholder 2"/>
          <p:cNvSpPr>
            <a:spLocks noGrp="1"/>
          </p:cNvSpPr>
          <p:nvPr>
            <p:ph idx="1"/>
          </p:nvPr>
        </p:nvSpPr>
        <p:spPr>
          <a:xfrm>
            <a:off x="152400" y="914400"/>
            <a:ext cx="8839200" cy="5715000"/>
          </a:xfrm>
        </p:spPr>
        <p:txBody>
          <a:bodyPr>
            <a:noAutofit/>
          </a:bodyPr>
          <a:lstStyle/>
          <a:p>
            <a:r>
              <a:rPr lang="en-US" sz="2800" dirty="0" smtClean="0"/>
              <a:t>Pseudo-Dionysius the </a:t>
            </a:r>
            <a:r>
              <a:rPr lang="en-US" sz="2800" dirty="0" err="1" smtClean="0"/>
              <a:t>Areopagite</a:t>
            </a:r>
            <a:r>
              <a:rPr lang="en-US" sz="2800" dirty="0" smtClean="0"/>
              <a:t>, unknown Syrian who lived around year 500, was the first to offer a definition of deification: “Now this blessed Deity which transcends everything and which is one and also triune has resolved, for reasons unclear to us but obvious to itself, to ensure the salvation of rational beings, both ourselves and those beings who are our superiors. This can only happen with the divinization of the saved. And </a:t>
            </a:r>
            <a:r>
              <a:rPr lang="en-US" sz="2800" dirty="0" smtClean="0">
                <a:solidFill>
                  <a:srgbClr val="FFFF00"/>
                </a:solidFill>
              </a:rPr>
              <a:t>divinization (</a:t>
            </a:r>
            <a:r>
              <a:rPr lang="en-US" sz="2800" dirty="0" err="1" smtClean="0">
                <a:solidFill>
                  <a:srgbClr val="FFFF00"/>
                </a:solidFill>
              </a:rPr>
              <a:t>theosis</a:t>
            </a:r>
            <a:r>
              <a:rPr lang="en-US" sz="2800" dirty="0" smtClean="0">
                <a:solidFill>
                  <a:srgbClr val="FFFF00"/>
                </a:solidFill>
              </a:rPr>
              <a:t>) is to attain likeness to God and union with God so far as possible</a:t>
            </a:r>
            <a:r>
              <a:rPr lang="en-US" sz="2800" dirty="0" smtClean="0"/>
              <a:t>” (</a:t>
            </a:r>
            <a:r>
              <a:rPr lang="el-GR" sz="2800" dirty="0" smtClean="0"/>
              <a:t>η δε θέωσίς εστιν η προς θεόν ως εφικτόν αφομοίωσις τε και ένωσις</a:t>
            </a:r>
            <a:r>
              <a:rPr lang="en-US" sz="2800" dirty="0" smtClean="0"/>
              <a:t>). (Ecclesiastical Hierarchy 1.3)</a:t>
            </a:r>
          </a:p>
          <a:p>
            <a:r>
              <a:rPr lang="en-US" sz="2800" dirty="0" smtClean="0"/>
              <a:t>Deification is merely our participation in one of the divine attributes, that of deity.</a:t>
            </a:r>
          </a:p>
        </p:txBody>
      </p:sp>
    </p:spTree>
    <p:extLst>
      <p:ext uri="{BB962C8B-B14F-4D97-AF65-F5344CB8AC3E}">
        <p14:creationId xmlns:p14="http://schemas.microsoft.com/office/powerpoint/2010/main" val="206009774"/>
      </p:ext>
    </p:extLst>
  </p:cSld>
  <p:clrMapOvr>
    <a:masterClrMapping/>
  </p:clrMapOvr>
  <mc:AlternateContent xmlns:mc="http://schemas.openxmlformats.org/markup-compatibility/2006">
    <mc:Choice xmlns:p14="http://schemas.microsoft.com/office/powerpoint/2010/main" Requires="p14">
      <p:transition spd="slow" p14:dur="3000">
        <p:split orient="vert" dir="in"/>
      </p:transition>
    </mc:Choice>
    <mc:Fallback>
      <p:transition spd="slow">
        <p:split orient="vert" dir="in"/>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The Monastic Synthesis - Dionysius</a:t>
            </a:r>
            <a:endParaRPr lang="en-US" dirty="0"/>
          </a:p>
        </p:txBody>
      </p:sp>
      <p:sp>
        <p:nvSpPr>
          <p:cNvPr id="3" name="Content Placeholder 2"/>
          <p:cNvSpPr>
            <a:spLocks noGrp="1"/>
          </p:cNvSpPr>
          <p:nvPr>
            <p:ph idx="1"/>
          </p:nvPr>
        </p:nvSpPr>
        <p:spPr>
          <a:xfrm>
            <a:off x="152400" y="838200"/>
            <a:ext cx="8839200" cy="5791200"/>
          </a:xfrm>
        </p:spPr>
        <p:txBody>
          <a:bodyPr>
            <a:noAutofit/>
          </a:bodyPr>
          <a:lstStyle/>
          <a:p>
            <a:r>
              <a:rPr lang="en-US" sz="2800" dirty="0" smtClean="0"/>
              <a:t>In our earthly existence, God “brings us together” in the eucharistic assembly. Our earthly hierarchies imitate the celestial hierarchies. Lights are images of the immaterial gift of light. The beautiful odors of incense represent the diffusion of concepts. Reception of the eucharist symbolizes our participation in Jesus. And so it goes… (CH 1.3)</a:t>
            </a:r>
          </a:p>
          <a:p>
            <a:r>
              <a:rPr lang="en-US" sz="2800" dirty="0" smtClean="0"/>
              <a:t>In discussing the Liturgy, he emphasizes the understanding of the symbols rather than participation in the body and blood of Christ. The symbols raise the mind to unity and simplicity, enabling it to participate in the divine attributes of goodness, wisdom, oneness and deity.</a:t>
            </a:r>
          </a:p>
          <a:p>
            <a:r>
              <a:rPr lang="en-US" sz="2800" dirty="0" smtClean="0"/>
              <a:t>Return to God is a direct reaching out to personal, triadic God, who responds with gift of himself in deification.</a:t>
            </a:r>
          </a:p>
        </p:txBody>
      </p:sp>
    </p:spTree>
    <p:extLst>
      <p:ext uri="{BB962C8B-B14F-4D97-AF65-F5344CB8AC3E}">
        <p14:creationId xmlns:p14="http://schemas.microsoft.com/office/powerpoint/2010/main" val="1913637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1497</TotalTime>
  <Words>3258</Words>
  <Application>Microsoft Office PowerPoint</Application>
  <PresentationFormat>On-screen Show (4:3)</PresentationFormat>
  <Paragraphs>91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Thatch</vt:lpstr>
      <vt:lpstr>Theosis: The Transformation of Human Nature through Participation in the Divine Nature</vt:lpstr>
      <vt:lpstr>The Monastic Synthesis</vt:lpstr>
      <vt:lpstr>The Monastic Synthesis - Evagrius</vt:lpstr>
      <vt:lpstr>The Monastic Synthesis - Evagrius</vt:lpstr>
      <vt:lpstr>The Monastic Synthesis - Macarius</vt:lpstr>
      <vt:lpstr>The Monastic Synthesis - Macarius</vt:lpstr>
      <vt:lpstr>The Monastic Synthesis - Diadochus</vt:lpstr>
      <vt:lpstr>The Monastic Synthesis - Dionysius</vt:lpstr>
      <vt:lpstr>The Monastic Synthesis - Dionysius</vt:lpstr>
      <vt:lpstr>The Monastic Synthesis - Maximus</vt:lpstr>
      <vt:lpstr>The Monastic Synthesis - Maximus</vt:lpstr>
      <vt:lpstr>The Monastic Synthesis - Maximus</vt:lpstr>
      <vt:lpstr>The Monastic Synthesis - Maximus</vt:lpstr>
      <vt:lpstr>The Monastic Synthesis - Maximus</vt:lpstr>
      <vt:lpstr>The Monastic Synthesis - Maximus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Monastic Synthesis - Symeon</vt:lpstr>
      <vt:lpstr>PowerPoint Presentation</vt:lpstr>
      <vt:lpstr>The Monastic Synthesis Achieved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Theosis: The Transformation of Human Nature through Participation in the Divine Nature</dc:title>
  <dc:creator>Kostas</dc:creator>
  <cp:lastModifiedBy>Kostas</cp:lastModifiedBy>
  <cp:revision>85</cp:revision>
  <dcterms:created xsi:type="dcterms:W3CDTF">2013-01-26T17:36:40Z</dcterms:created>
  <dcterms:modified xsi:type="dcterms:W3CDTF">2013-04-23T21:36:08Z</dcterms:modified>
</cp:coreProperties>
</file>