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66" r:id="rId4"/>
    <p:sldId id="267" r:id="rId5"/>
    <p:sldId id="268" r:id="rId6"/>
    <p:sldId id="269" r:id="rId7"/>
    <p:sldId id="272" r:id="rId8"/>
    <p:sldId id="270" r:id="rId9"/>
    <p:sldId id="271" r:id="rId10"/>
    <p:sldId id="273" r:id="rId11"/>
    <p:sldId id="274" r:id="rId12"/>
    <p:sldId id="277" r:id="rId13"/>
    <p:sldId id="275" r:id="rId14"/>
    <p:sldId id="276" r:id="rId15"/>
    <p:sldId id="278" r:id="rId16"/>
    <p:sldId id="279" r:id="rId17"/>
    <p:sldId id="280" r:id="rId18"/>
    <p:sldId id="281" r:id="rId19"/>
    <p:sldId id="282" r:id="rId20"/>
    <p:sldId id="283" r:id="rId21"/>
    <p:sldId id="284" r:id="rId22"/>
    <p:sldId id="28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761BF1B-7640-4831-A839-C117ACC601C7}"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FCE4D-FC89-460D-8392-70D55731F1FC}"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1BF1B-7640-4831-A839-C117ACC601C7}"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1BF1B-7640-4831-A839-C117ACC601C7}"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1BF1B-7640-4831-A839-C117ACC601C7}"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5761BF1B-7640-4831-A839-C117ACC601C7}" type="datetimeFigureOut">
              <a:rPr lang="en-US" smtClean="0"/>
              <a:t>5/14/2013</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95DFCE4D-FC89-460D-8392-70D55731F1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61BF1B-7640-4831-A839-C117ACC601C7}" type="datetimeFigureOut">
              <a:rPr lang="en-US" smtClean="0"/>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61BF1B-7640-4831-A839-C117ACC601C7}" type="datetimeFigureOut">
              <a:rPr lang="en-US" smtClean="0"/>
              <a:t>5/14/2013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61BF1B-7640-4831-A839-C117ACC601C7}" type="datetimeFigureOut">
              <a:rPr lang="en-US" smtClean="0"/>
              <a:t>5/14/2013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1BF1B-7640-4831-A839-C117ACC601C7}" type="datetimeFigureOut">
              <a:rPr lang="en-US" smtClean="0"/>
              <a:t>5/14/2013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61BF1B-7640-4831-A839-C117ACC601C7}" type="datetimeFigureOut">
              <a:rPr lang="en-US" smtClean="0"/>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FCE4D-FC89-460D-8392-70D55731F1FC}"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761BF1B-7640-4831-A839-C117ACC601C7}" type="datetimeFigureOut">
              <a:rPr lang="en-US" smtClean="0"/>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FCE4D-FC89-460D-8392-70D55731F1FC}"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5761BF1B-7640-4831-A839-C117ACC601C7}" type="datetimeFigureOut">
              <a:rPr lang="en-US" smtClean="0"/>
              <a:t>5/14/2013</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5DFCE4D-FC89-460D-8392-70D55731F1F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381250"/>
          </a:xfrm>
        </p:spPr>
        <p:txBody>
          <a:bodyPr>
            <a:normAutofit fontScale="90000"/>
          </a:bodyPr>
          <a:lstStyle/>
          <a:p>
            <a:r>
              <a:rPr lang="en-US" sz="6000" b="1" dirty="0" err="1" smtClean="0">
                <a:solidFill>
                  <a:srgbClr val="FFFF00"/>
                </a:solidFill>
              </a:rPr>
              <a:t>Theosis</a:t>
            </a:r>
            <a:r>
              <a:rPr lang="en-US" sz="6000" b="1" dirty="0" smtClean="0">
                <a:solidFill>
                  <a:srgbClr val="FFFF00"/>
                </a:solidFill>
              </a:rPr>
              <a:t>:</a:t>
            </a:r>
            <a:r>
              <a:rPr lang="en-US" dirty="0" smtClean="0"/>
              <a:t/>
            </a:r>
            <a:br>
              <a:rPr lang="en-US" dirty="0" smtClean="0"/>
            </a:br>
            <a:r>
              <a:rPr lang="en-US" dirty="0" smtClean="0">
                <a:solidFill>
                  <a:srgbClr val="FFFF00"/>
                </a:solidFill>
              </a:rPr>
              <a:t>The Transformation of Human Nature through Participation in the Divine Nature</a:t>
            </a:r>
            <a:endParaRPr lang="en-US" dirty="0">
              <a:solidFill>
                <a:srgbClr val="FFFF00"/>
              </a:solidFill>
            </a:endParaRPr>
          </a:p>
        </p:txBody>
      </p:sp>
      <p:sp>
        <p:nvSpPr>
          <p:cNvPr id="3" name="Subtitle 2"/>
          <p:cNvSpPr>
            <a:spLocks noGrp="1"/>
          </p:cNvSpPr>
          <p:nvPr>
            <p:ph type="subTitle" idx="1"/>
          </p:nvPr>
        </p:nvSpPr>
        <p:spPr/>
        <p:txBody>
          <a:bodyPr>
            <a:normAutofit lnSpcReduction="10000"/>
          </a:bodyPr>
          <a:lstStyle/>
          <a:p>
            <a:r>
              <a:rPr lang="en-US" dirty="0" smtClean="0"/>
              <a:t>A Tuesday-night series of learning at Holy Trinity Church</a:t>
            </a:r>
          </a:p>
          <a:p>
            <a:r>
              <a:rPr lang="en-US" dirty="0" smtClean="0"/>
              <a:t>Winter-Spring 2013</a:t>
            </a:r>
            <a:endParaRPr lang="en-US" dirty="0"/>
          </a:p>
        </p:txBody>
      </p:sp>
    </p:spTree>
    <p:extLst>
      <p:ext uri="{BB962C8B-B14F-4D97-AF65-F5344CB8AC3E}">
        <p14:creationId xmlns:p14="http://schemas.microsoft.com/office/powerpoint/2010/main" val="146125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err="1" smtClean="0"/>
              <a:t>Theosis</a:t>
            </a:r>
            <a:r>
              <a:rPr lang="en-US" dirty="0" smtClean="0"/>
              <a:t> after </a:t>
            </a:r>
            <a:r>
              <a:rPr lang="en-US" dirty="0" err="1" smtClean="0"/>
              <a:t>Palamas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Publication of the </a:t>
            </a:r>
            <a:r>
              <a:rPr lang="en-US" sz="2800" dirty="0" err="1" smtClean="0">
                <a:solidFill>
                  <a:srgbClr val="FFFF00"/>
                </a:solidFill>
              </a:rPr>
              <a:t>Philokalia</a:t>
            </a:r>
            <a:r>
              <a:rPr lang="en-US" sz="2800" dirty="0" smtClean="0"/>
              <a:t> (</a:t>
            </a:r>
            <a:r>
              <a:rPr lang="el-GR" sz="2800" dirty="0" smtClean="0"/>
              <a:t>Φιλοκαλία των Ιερών Νηπτικών</a:t>
            </a:r>
            <a:r>
              <a:rPr lang="en-US" sz="2800" dirty="0" smtClean="0"/>
              <a:t>) in 1782 by the </a:t>
            </a:r>
            <a:r>
              <a:rPr lang="en-US" sz="2800" dirty="0" err="1" smtClean="0"/>
              <a:t>Athonite</a:t>
            </a:r>
            <a:r>
              <a:rPr lang="en-US" sz="2800" dirty="0" smtClean="0"/>
              <a:t> monk </a:t>
            </a:r>
            <a:r>
              <a:rPr lang="en-US" sz="2800" dirty="0" err="1" smtClean="0"/>
              <a:t>Nikodimos</a:t>
            </a:r>
            <a:r>
              <a:rPr lang="en-US" sz="2800" dirty="0" smtClean="0"/>
              <a:t> (a member of the ‘</a:t>
            </a:r>
            <a:r>
              <a:rPr lang="en-US" sz="2800" dirty="0" err="1" smtClean="0"/>
              <a:t>Kolyvades</a:t>
            </a:r>
            <a:r>
              <a:rPr lang="en-US" sz="2800" dirty="0" smtClean="0"/>
              <a:t>’ movement) was pivotal event in the modern rediscovery of </a:t>
            </a:r>
            <a:r>
              <a:rPr lang="en-US" sz="2800" dirty="0" err="1" smtClean="0"/>
              <a:t>theosis</a:t>
            </a:r>
            <a:r>
              <a:rPr lang="en-US" sz="2800" dirty="0" smtClean="0"/>
              <a:t> as a fundamentally Orthodox approach to salvation.</a:t>
            </a:r>
          </a:p>
          <a:p>
            <a:r>
              <a:rPr lang="en-US" sz="2800" dirty="0" smtClean="0"/>
              <a:t>The 18</a:t>
            </a:r>
            <a:r>
              <a:rPr lang="en-US" sz="2800" baseline="30000" dirty="0" smtClean="0"/>
              <a:t>th</a:t>
            </a:r>
            <a:r>
              <a:rPr lang="en-US" sz="2800" dirty="0" smtClean="0"/>
              <a:t>-19</a:t>
            </a:r>
            <a:r>
              <a:rPr lang="en-US" sz="2800" baseline="30000" dirty="0" smtClean="0"/>
              <a:t>th</a:t>
            </a:r>
            <a:r>
              <a:rPr lang="en-US" sz="2800" dirty="0" smtClean="0"/>
              <a:t> centuries saw major challenges to Orthodox theology. There was the growing encroachment of Western theology. In Greece there was the growing trend to look to the pre-Christian era for inspiration. The </a:t>
            </a:r>
            <a:r>
              <a:rPr lang="en-US" sz="2800" dirty="0" err="1" smtClean="0"/>
              <a:t>Philokalia</a:t>
            </a:r>
            <a:r>
              <a:rPr lang="en-US" sz="2800" dirty="0" smtClean="0"/>
              <a:t> </a:t>
            </a:r>
            <a:r>
              <a:rPr lang="en-US" sz="2800" dirty="0"/>
              <a:t>served as a buttress </a:t>
            </a:r>
            <a:r>
              <a:rPr lang="en-US" sz="2800" dirty="0" smtClean="0"/>
              <a:t>against both these trends, in both Greece and Russia.</a:t>
            </a:r>
            <a:endParaRPr lang="en-US" sz="2800" dirty="0"/>
          </a:p>
        </p:txBody>
      </p:sp>
    </p:spTree>
    <p:extLst>
      <p:ext uri="{BB962C8B-B14F-4D97-AF65-F5344CB8AC3E}">
        <p14:creationId xmlns:p14="http://schemas.microsoft.com/office/powerpoint/2010/main" val="167509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err="1" smtClean="0"/>
              <a:t>Theosis</a:t>
            </a:r>
            <a:r>
              <a:rPr lang="en-US" dirty="0" smtClean="0"/>
              <a:t> after </a:t>
            </a:r>
            <a:r>
              <a:rPr lang="en-US" dirty="0" err="1" smtClean="0"/>
              <a:t>Palamas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The most far-reaching impact of the </a:t>
            </a:r>
            <a:r>
              <a:rPr lang="en-US" sz="2800" dirty="0" err="1" smtClean="0"/>
              <a:t>Philokalia</a:t>
            </a:r>
            <a:r>
              <a:rPr lang="en-US" sz="2800" dirty="0" smtClean="0"/>
              <a:t> revival was not in Greece, but in Russia. </a:t>
            </a:r>
          </a:p>
          <a:p>
            <a:r>
              <a:rPr lang="en-US" sz="2800" dirty="0" smtClean="0"/>
              <a:t>The immensely popular book </a:t>
            </a:r>
            <a:r>
              <a:rPr lang="en-US" sz="2800" dirty="0" smtClean="0">
                <a:solidFill>
                  <a:srgbClr val="FFFF00"/>
                </a:solidFill>
              </a:rPr>
              <a:t>The Way of the Pilgrim</a:t>
            </a:r>
            <a:r>
              <a:rPr lang="en-US" sz="2800" dirty="0" smtClean="0"/>
              <a:t> is illustrative of the impact the </a:t>
            </a:r>
            <a:r>
              <a:rPr lang="en-US" sz="2800" dirty="0" err="1" smtClean="0"/>
              <a:t>hesychast</a:t>
            </a:r>
            <a:r>
              <a:rPr lang="en-US" sz="2800" dirty="0" smtClean="0"/>
              <a:t> movement had in Russia among ordinary people. It firmly established the Jesus Prayer as essential part of Orthodox spirituality. Ceaseless prayer, or ‘prayer of the heart,’ provided a tangible practice available to all, not just to monks. The </a:t>
            </a:r>
            <a:r>
              <a:rPr lang="en-US" sz="2800" dirty="0" err="1" smtClean="0"/>
              <a:t>Philokalia</a:t>
            </a:r>
            <a:r>
              <a:rPr lang="en-US" sz="2800" dirty="0" smtClean="0"/>
              <a:t> teaching on ceaseless prayer complemented the patristic foundations of mystical theology that we have been examining.</a:t>
            </a:r>
            <a:endParaRPr lang="en-US" sz="2800" dirty="0"/>
          </a:p>
        </p:txBody>
      </p:sp>
    </p:spTree>
    <p:extLst>
      <p:ext uri="{BB962C8B-B14F-4D97-AF65-F5344CB8AC3E}">
        <p14:creationId xmlns:p14="http://schemas.microsoft.com/office/powerpoint/2010/main" val="19277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err="1" smtClean="0"/>
              <a:t>Theosis</a:t>
            </a:r>
            <a:r>
              <a:rPr lang="en-US" dirty="0" smtClean="0"/>
              <a:t> in Russia</a:t>
            </a:r>
            <a:endParaRPr lang="en-US" dirty="0"/>
          </a:p>
        </p:txBody>
      </p:sp>
      <p:sp>
        <p:nvSpPr>
          <p:cNvPr id="3" name="Content Placeholder 2"/>
          <p:cNvSpPr>
            <a:spLocks noGrp="1"/>
          </p:cNvSpPr>
          <p:nvPr>
            <p:ph idx="1"/>
          </p:nvPr>
        </p:nvSpPr>
        <p:spPr>
          <a:xfrm>
            <a:off x="152400" y="990600"/>
            <a:ext cx="5257800" cy="1905000"/>
          </a:xfrm>
        </p:spPr>
        <p:txBody>
          <a:bodyPr>
            <a:noAutofit/>
          </a:bodyPr>
          <a:lstStyle/>
          <a:p>
            <a:pPr>
              <a:spcBef>
                <a:spcPts val="0"/>
              </a:spcBef>
              <a:spcAft>
                <a:spcPts val="600"/>
              </a:spcAft>
            </a:pPr>
            <a:r>
              <a:rPr lang="en-US" sz="2700" dirty="0" smtClean="0"/>
              <a:t>St. Seraphim of </a:t>
            </a:r>
            <a:r>
              <a:rPr lang="en-US" sz="2700" dirty="0" err="1" smtClean="0"/>
              <a:t>Sarov</a:t>
            </a:r>
            <a:r>
              <a:rPr lang="en-US" sz="2700" dirty="0" smtClean="0"/>
              <a:t> (1759-1833), in whom the uncreated energies of God operated in very visible ways.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685800"/>
            <a:ext cx="3017520" cy="5715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743200"/>
            <a:ext cx="3200400" cy="3810000"/>
          </a:xfrm>
          <a:prstGeom prst="rect">
            <a:avLst/>
          </a:prstGeom>
        </p:spPr>
      </p:pic>
    </p:spTree>
    <p:extLst>
      <p:ext uri="{BB962C8B-B14F-4D97-AF65-F5344CB8AC3E}">
        <p14:creationId xmlns:p14="http://schemas.microsoft.com/office/powerpoint/2010/main" val="11405299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err="1" smtClean="0"/>
              <a:t>Theosis</a:t>
            </a:r>
            <a:r>
              <a:rPr lang="en-US" dirty="0" smtClean="0"/>
              <a:t> in Russia</a:t>
            </a:r>
            <a:endParaRPr lang="en-US" dirty="0"/>
          </a:p>
        </p:txBody>
      </p:sp>
      <p:sp>
        <p:nvSpPr>
          <p:cNvPr id="3" name="Content Placeholder 2"/>
          <p:cNvSpPr>
            <a:spLocks noGrp="1"/>
          </p:cNvSpPr>
          <p:nvPr>
            <p:ph idx="1"/>
          </p:nvPr>
        </p:nvSpPr>
        <p:spPr>
          <a:xfrm>
            <a:off x="152400" y="914400"/>
            <a:ext cx="8763000" cy="5791200"/>
          </a:xfrm>
        </p:spPr>
        <p:txBody>
          <a:bodyPr>
            <a:noAutofit/>
          </a:bodyPr>
          <a:lstStyle/>
          <a:p>
            <a:pPr>
              <a:spcBef>
                <a:spcPts val="0"/>
              </a:spcBef>
              <a:spcAft>
                <a:spcPts val="600"/>
              </a:spcAft>
            </a:pPr>
            <a:r>
              <a:rPr lang="en-US" sz="2700" dirty="0" smtClean="0"/>
              <a:t>N. A. </a:t>
            </a:r>
            <a:r>
              <a:rPr lang="en-US" sz="2700" dirty="0" err="1" smtClean="0"/>
              <a:t>Motovilov</a:t>
            </a:r>
            <a:r>
              <a:rPr lang="en-US" sz="2700" dirty="0" smtClean="0"/>
              <a:t> recorded his encounter with Seraphim.</a:t>
            </a:r>
          </a:p>
          <a:p>
            <a:pPr marL="0" indent="0">
              <a:spcBef>
                <a:spcPts val="0"/>
              </a:spcBef>
              <a:buNone/>
            </a:pPr>
            <a:r>
              <a:rPr lang="en-US" sz="2700" dirty="0"/>
              <a:t>Father Seraphim took me very firmly by the shoulders and said: "We are both in the Spirit of God now, my son. Why don't you look at me?"</a:t>
            </a:r>
          </a:p>
          <a:p>
            <a:pPr marL="0" indent="0">
              <a:spcBef>
                <a:spcPts val="0"/>
              </a:spcBef>
              <a:buNone/>
            </a:pPr>
            <a:r>
              <a:rPr lang="en-US" sz="2700" dirty="0"/>
              <a:t>I replied: "I cannot look, Father, because your eyes are flashing like lightning. Your face has become brighter than the sun, and my eyes ache with pain."</a:t>
            </a:r>
          </a:p>
          <a:p>
            <a:pPr marL="0" indent="0">
              <a:spcBef>
                <a:spcPts val="0"/>
              </a:spcBef>
              <a:buNone/>
            </a:pPr>
            <a:r>
              <a:rPr lang="en-US" sz="2700" dirty="0"/>
              <a:t>Father Seraphim said: "Don't be alarmed! Now you yourself have become as bright as I am. You are now in the fullness of the Spirit of God yourself; otherwise you would not be able to see me as I am</a:t>
            </a:r>
            <a:r>
              <a:rPr lang="en-US" sz="2700" dirty="0" smtClean="0"/>
              <a:t>.“</a:t>
            </a:r>
          </a:p>
          <a:p>
            <a:pPr marL="0" indent="0">
              <a:spcBef>
                <a:spcPts val="0"/>
              </a:spcBef>
              <a:buNone/>
            </a:pPr>
            <a:r>
              <a:rPr lang="en-US" sz="2800" dirty="0"/>
              <a:t>Then, bending his head towards me, he whispered softly in my ear: "Just look, and don't be afraid! The Lord is with us!"</a:t>
            </a:r>
          </a:p>
          <a:p>
            <a:pPr marL="0" indent="0">
              <a:spcBef>
                <a:spcPts val="0"/>
              </a:spcBef>
              <a:buNone/>
            </a:pPr>
            <a:endParaRPr lang="en-US" sz="2700" dirty="0"/>
          </a:p>
        </p:txBody>
      </p:sp>
    </p:spTree>
    <p:extLst>
      <p:ext uri="{BB962C8B-B14F-4D97-AF65-F5344CB8AC3E}">
        <p14:creationId xmlns:p14="http://schemas.microsoft.com/office/powerpoint/2010/main" val="186348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err="1" smtClean="0"/>
              <a:t>Theosis</a:t>
            </a:r>
            <a:r>
              <a:rPr lang="en-US" dirty="0" smtClean="0"/>
              <a:t> in Russia</a:t>
            </a:r>
            <a:endParaRPr lang="en-US" dirty="0"/>
          </a:p>
        </p:txBody>
      </p:sp>
      <p:sp>
        <p:nvSpPr>
          <p:cNvPr id="3" name="Content Placeholder 2"/>
          <p:cNvSpPr>
            <a:spLocks noGrp="1"/>
          </p:cNvSpPr>
          <p:nvPr>
            <p:ph idx="1"/>
          </p:nvPr>
        </p:nvSpPr>
        <p:spPr>
          <a:xfrm>
            <a:off x="304800" y="1066800"/>
            <a:ext cx="8458200" cy="5638800"/>
          </a:xfrm>
        </p:spPr>
        <p:txBody>
          <a:bodyPr>
            <a:noAutofit/>
          </a:bodyPr>
          <a:lstStyle/>
          <a:p>
            <a:pPr marL="0" indent="0">
              <a:spcBef>
                <a:spcPts val="0"/>
              </a:spcBef>
              <a:buNone/>
            </a:pPr>
            <a:r>
              <a:rPr lang="en-US" sz="2800" dirty="0" smtClean="0"/>
              <a:t>After </a:t>
            </a:r>
            <a:r>
              <a:rPr lang="en-US" sz="2800" dirty="0"/>
              <a:t>these words I glanced at his face and there came over me an even greater reverent awe. Imagine in the center of the sun, in the dazzling light of its midday rays, the face of a man talking to you. You see the movement of his lips and the changing expression of his eyes, you hear his voice, you feel someone holding your shoulders; yet you do not see his hands, you do not even see yourself or his figure, but only a blinding light spreading far around for several yards and illumining with its glaring sheen both the snow-blanket which covered the forest glade and the snow-flakes which besprinkled me and the great Elder. You can imagine the state I was in!</a:t>
            </a:r>
          </a:p>
        </p:txBody>
      </p:sp>
    </p:spTree>
    <p:extLst>
      <p:ext uri="{BB962C8B-B14F-4D97-AF65-F5344CB8AC3E}">
        <p14:creationId xmlns:p14="http://schemas.microsoft.com/office/powerpoint/2010/main" val="1378321820"/>
      </p:ext>
    </p:extLst>
  </p:cSld>
  <p:clrMapOvr>
    <a:masterClrMapping/>
  </p:clrMapOvr>
  <mc:AlternateContent xmlns:mc="http://schemas.openxmlformats.org/markup-compatibility/2006" xmlns:p14="http://schemas.microsoft.com/office/powerpoint/2010/main">
    <mc:Choice Requires="p14">
      <p:transition spd="slow" p14:dur="4000">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Encounters in the Uncreated Light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47800"/>
            <a:ext cx="3810000" cy="32893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81200"/>
            <a:ext cx="3451149" cy="44704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796" t="5985" r="15047" b="7248"/>
          <a:stretch/>
        </p:blipFill>
        <p:spPr>
          <a:xfrm>
            <a:off x="3505200" y="3765177"/>
            <a:ext cx="1407226" cy="2769636"/>
          </a:xfrm>
          <a:prstGeom prst="rect">
            <a:avLst/>
          </a:prstGeom>
        </p:spPr>
      </p:pic>
    </p:spTree>
    <p:extLst>
      <p:ext uri="{BB962C8B-B14F-4D97-AF65-F5344CB8AC3E}">
        <p14:creationId xmlns:p14="http://schemas.microsoft.com/office/powerpoint/2010/main" val="386573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4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4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err="1" smtClean="0"/>
              <a:t>Theosis</a:t>
            </a:r>
            <a:r>
              <a:rPr lang="en-US" dirty="0" smtClean="0"/>
              <a:t> in Russia</a:t>
            </a:r>
            <a:endParaRPr lang="en-US" dirty="0"/>
          </a:p>
        </p:txBody>
      </p:sp>
      <p:sp>
        <p:nvSpPr>
          <p:cNvPr id="3" name="Content Placeholder 2"/>
          <p:cNvSpPr>
            <a:spLocks noGrp="1"/>
          </p:cNvSpPr>
          <p:nvPr>
            <p:ph idx="1"/>
          </p:nvPr>
        </p:nvSpPr>
        <p:spPr>
          <a:xfrm>
            <a:off x="304800" y="1066800"/>
            <a:ext cx="8458200" cy="5638800"/>
          </a:xfrm>
        </p:spPr>
        <p:txBody>
          <a:bodyPr>
            <a:noAutofit/>
          </a:bodyPr>
          <a:lstStyle/>
          <a:p>
            <a:pPr>
              <a:spcBef>
                <a:spcPts val="0"/>
              </a:spcBef>
              <a:spcAft>
                <a:spcPts val="600"/>
              </a:spcAft>
            </a:pPr>
            <a:r>
              <a:rPr lang="en-US" sz="2800" dirty="0" smtClean="0"/>
              <a:t>Despite his ascetical life and mystical experiences Seraphim was not elitist in his understanding of prayer and spirituality. He encourages his lay disciple Nicholas </a:t>
            </a:r>
            <a:r>
              <a:rPr lang="en-US" sz="2800" dirty="0" err="1" smtClean="0"/>
              <a:t>Motovilov</a:t>
            </a:r>
            <a:r>
              <a:rPr lang="en-US" sz="2800" dirty="0" smtClean="0"/>
              <a:t> by insisting that God makes no distinction between the monk and the layperson: “The Lord hears the prayers of a simple layperson just as he does a monk’s, provided they are both living in true faith and loving God from the depths of their heart.”</a:t>
            </a:r>
          </a:p>
          <a:p>
            <a:pPr>
              <a:spcBef>
                <a:spcPts val="0"/>
              </a:spcBef>
            </a:pPr>
            <a:r>
              <a:rPr lang="en-US" sz="2800" dirty="0" smtClean="0"/>
              <a:t>This “democratic” understanding of the spirituality which accompanies the metaphor/doctrine of deification is a very important of modern Orthodox praxis and ethos.</a:t>
            </a:r>
            <a:endParaRPr lang="en-US" sz="2800" dirty="0"/>
          </a:p>
        </p:txBody>
      </p:sp>
    </p:spTree>
    <p:extLst>
      <p:ext uri="{BB962C8B-B14F-4D97-AF65-F5344CB8AC3E}">
        <p14:creationId xmlns:p14="http://schemas.microsoft.com/office/powerpoint/2010/main" val="244157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err="1" smtClean="0"/>
              <a:t>Theosis</a:t>
            </a:r>
            <a:r>
              <a:rPr lang="en-US" dirty="0" smtClean="0"/>
              <a:t> in Russia</a:t>
            </a:r>
            <a:endParaRPr lang="en-US" dirty="0"/>
          </a:p>
        </p:txBody>
      </p:sp>
      <p:sp>
        <p:nvSpPr>
          <p:cNvPr id="3" name="Content Placeholder 2"/>
          <p:cNvSpPr>
            <a:spLocks noGrp="1"/>
          </p:cNvSpPr>
          <p:nvPr>
            <p:ph idx="1"/>
          </p:nvPr>
        </p:nvSpPr>
        <p:spPr>
          <a:xfrm>
            <a:off x="228600" y="1066800"/>
            <a:ext cx="2743200" cy="5638800"/>
          </a:xfrm>
        </p:spPr>
        <p:txBody>
          <a:bodyPr>
            <a:noAutofit/>
          </a:bodyPr>
          <a:lstStyle/>
          <a:p>
            <a:pPr>
              <a:spcBef>
                <a:spcPts val="0"/>
              </a:spcBef>
              <a:spcAft>
                <a:spcPts val="600"/>
              </a:spcAft>
            </a:pPr>
            <a:r>
              <a:rPr lang="en-US" dirty="0" smtClean="0"/>
              <a:t>Vladimir </a:t>
            </a:r>
            <a:r>
              <a:rPr lang="en-US" dirty="0" err="1" smtClean="0"/>
              <a:t>Solovyov</a:t>
            </a:r>
            <a:r>
              <a:rPr lang="en-US" dirty="0" smtClean="0"/>
              <a:t> (1853-1900) was one of the main figures in Russian theology in the 19</a:t>
            </a:r>
            <a:r>
              <a:rPr lang="en-US" baseline="30000" dirty="0" smtClean="0"/>
              <a:t>th</a:t>
            </a:r>
            <a:r>
              <a:rPr lang="en-US" dirty="0" smtClean="0"/>
              <a:t> century. He started out an atheist but found faith as a young man. He taught philosophy at University of Moscow and was known as a poet.</a:t>
            </a:r>
            <a:endParaRPr lang="en-US" dirty="0"/>
          </a:p>
        </p:txBody>
      </p:sp>
      <p:sp>
        <p:nvSpPr>
          <p:cNvPr id="4" name="TextBox 3"/>
          <p:cNvSpPr txBox="1"/>
          <p:nvPr/>
        </p:nvSpPr>
        <p:spPr>
          <a:xfrm>
            <a:off x="3124200" y="1066800"/>
            <a:ext cx="5791200" cy="5293757"/>
          </a:xfrm>
          <a:prstGeom prst="rect">
            <a:avLst/>
          </a:prstGeom>
          <a:noFill/>
        </p:spPr>
        <p:txBody>
          <a:bodyPr wrap="square" rtlCol="0">
            <a:spAutoFit/>
          </a:bodyPr>
          <a:lstStyle/>
          <a:p>
            <a:pPr marL="463550" indent="-463550">
              <a:spcAft>
                <a:spcPts val="400"/>
              </a:spcAft>
            </a:pPr>
            <a:r>
              <a:rPr lang="en-US" sz="2800" dirty="0" smtClean="0">
                <a:solidFill>
                  <a:srgbClr val="FFFF00"/>
                </a:solidFill>
              </a:rPr>
              <a:t>Still the slave of the vain world’s mind,</a:t>
            </a:r>
          </a:p>
          <a:p>
            <a:pPr marL="463550" indent="-463550">
              <a:spcAft>
                <a:spcPts val="400"/>
              </a:spcAft>
            </a:pPr>
            <a:r>
              <a:rPr lang="en-US" sz="2800" dirty="0" smtClean="0">
                <a:solidFill>
                  <a:srgbClr val="FFFF00"/>
                </a:solidFill>
              </a:rPr>
              <a:t>But beneath rough matter’s rind,</a:t>
            </a:r>
          </a:p>
          <a:p>
            <a:pPr marL="463550" indent="-463550">
              <a:spcAft>
                <a:spcPts val="400"/>
              </a:spcAft>
            </a:pPr>
            <a:r>
              <a:rPr lang="en-US" sz="2800" dirty="0" smtClean="0">
                <a:solidFill>
                  <a:srgbClr val="FFFF00"/>
                </a:solidFill>
              </a:rPr>
              <a:t>I’ve clearly seen eternal violet, rich royal purple,</a:t>
            </a:r>
          </a:p>
          <a:p>
            <a:pPr marL="463550" indent="-463550">
              <a:spcAft>
                <a:spcPts val="1200"/>
              </a:spcAft>
            </a:pPr>
            <a:r>
              <a:rPr lang="en-US" sz="2800" dirty="0" smtClean="0">
                <a:solidFill>
                  <a:srgbClr val="FFFF00"/>
                </a:solidFill>
              </a:rPr>
              <a:t>And felt the warm touch of divine light!</a:t>
            </a:r>
          </a:p>
          <a:p>
            <a:pPr marL="463550" indent="-463550">
              <a:spcAft>
                <a:spcPts val="400"/>
              </a:spcAft>
            </a:pPr>
            <a:r>
              <a:rPr lang="en-US" sz="2800" dirty="0" smtClean="0">
                <a:solidFill>
                  <a:srgbClr val="FFFF00"/>
                </a:solidFill>
              </a:rPr>
              <a:t>Triumphing over death in wisdom’s light,</a:t>
            </a:r>
          </a:p>
          <a:p>
            <a:pPr marL="463550" indent="-463550">
              <a:spcAft>
                <a:spcPts val="400"/>
              </a:spcAft>
            </a:pPr>
            <a:r>
              <a:rPr lang="en-US" sz="2800" dirty="0" smtClean="0">
                <a:solidFill>
                  <a:srgbClr val="FFFF00"/>
                </a:solidFill>
              </a:rPr>
              <a:t>Stilling the dream of time from its unyielding flight,</a:t>
            </a:r>
          </a:p>
          <a:p>
            <a:pPr marL="463550" indent="-463550">
              <a:spcAft>
                <a:spcPts val="400"/>
              </a:spcAft>
            </a:pPr>
            <a:r>
              <a:rPr lang="en-US" sz="2800" dirty="0" smtClean="0">
                <a:solidFill>
                  <a:srgbClr val="FFFF00"/>
                </a:solidFill>
              </a:rPr>
              <a:t>Eternal Beloved, your name is held hid by my utmost plight,</a:t>
            </a:r>
          </a:p>
          <a:p>
            <a:r>
              <a:rPr lang="en-US" sz="2800" dirty="0" smtClean="0">
                <a:solidFill>
                  <a:srgbClr val="FFFF00"/>
                </a:solidFill>
              </a:rPr>
              <a:t>And forgive my timorous song!</a:t>
            </a:r>
            <a:endParaRPr lang="en-US" sz="2800" dirty="0">
              <a:solidFill>
                <a:srgbClr val="FFFF00"/>
              </a:solidFill>
            </a:endParaRPr>
          </a:p>
        </p:txBody>
      </p:sp>
    </p:spTree>
    <p:extLst>
      <p:ext uri="{BB962C8B-B14F-4D97-AF65-F5344CB8AC3E}">
        <p14:creationId xmlns:p14="http://schemas.microsoft.com/office/powerpoint/2010/main" val="345793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err="1" smtClean="0"/>
              <a:t>Theosis</a:t>
            </a:r>
            <a:r>
              <a:rPr lang="en-US" dirty="0" smtClean="0"/>
              <a:t> in Russia</a:t>
            </a:r>
            <a:endParaRPr lang="en-US" dirty="0"/>
          </a:p>
        </p:txBody>
      </p:sp>
      <p:sp>
        <p:nvSpPr>
          <p:cNvPr id="3" name="Content Placeholder 2"/>
          <p:cNvSpPr>
            <a:spLocks noGrp="1"/>
          </p:cNvSpPr>
          <p:nvPr>
            <p:ph idx="1"/>
          </p:nvPr>
        </p:nvSpPr>
        <p:spPr>
          <a:xfrm>
            <a:off x="304800" y="1066800"/>
            <a:ext cx="8458200" cy="5638800"/>
          </a:xfrm>
        </p:spPr>
        <p:txBody>
          <a:bodyPr>
            <a:noAutofit/>
          </a:bodyPr>
          <a:lstStyle/>
          <a:p>
            <a:pPr>
              <a:spcBef>
                <a:spcPts val="0"/>
              </a:spcBef>
              <a:spcAft>
                <a:spcPts val="600"/>
              </a:spcAft>
            </a:pPr>
            <a:r>
              <a:rPr lang="en-US" sz="2800" dirty="0" err="1" smtClean="0"/>
              <a:t>Solovyov</a:t>
            </a:r>
            <a:r>
              <a:rPr lang="en-US" sz="2800" dirty="0" smtClean="0"/>
              <a:t> had a powerful sense of unity: unity of creation under the rule of Wisdom (Sophia), unity of God and man (“</a:t>
            </a:r>
            <a:r>
              <a:rPr lang="en-US" sz="2800" dirty="0" err="1" smtClean="0"/>
              <a:t>Godmanhood</a:t>
            </a:r>
            <a:r>
              <a:rPr lang="en-US" sz="2800" dirty="0" smtClean="0"/>
              <a:t>”), unity of the church, unity of all Christianity (strong supporter of ecumenism), etc. This deep sense of unity, almost cosmic in scope, is very prominent in modern Orthodox theology.</a:t>
            </a:r>
          </a:p>
          <a:p>
            <a:pPr>
              <a:spcBef>
                <a:spcPts val="0"/>
              </a:spcBef>
              <a:spcAft>
                <a:spcPts val="600"/>
              </a:spcAft>
            </a:pPr>
            <a:r>
              <a:rPr lang="en-US" sz="2800" dirty="0" err="1" smtClean="0"/>
              <a:t>Solovyov</a:t>
            </a:r>
            <a:r>
              <a:rPr lang="en-US" sz="2800" dirty="0" smtClean="0"/>
              <a:t> saw deification not only as a future hope, but a present reality. “Redemption is considered to be a harmonic-evolutionary process, instead of an eschatological break in history; and as a cosmic and collectively human event, instead of an appeal from God aimed at the individual human being” (</a:t>
            </a:r>
            <a:r>
              <a:rPr lang="en-US" sz="2800" dirty="0" err="1" smtClean="0"/>
              <a:t>Bercken</a:t>
            </a:r>
            <a:r>
              <a:rPr lang="en-US" sz="2800" dirty="0" smtClean="0"/>
              <a:t>).</a:t>
            </a:r>
            <a:endParaRPr lang="en-US" sz="2800" dirty="0"/>
          </a:p>
        </p:txBody>
      </p:sp>
    </p:spTree>
    <p:extLst>
      <p:ext uri="{BB962C8B-B14F-4D97-AF65-F5344CB8AC3E}">
        <p14:creationId xmlns:p14="http://schemas.microsoft.com/office/powerpoint/2010/main" val="163672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dirty="0" smtClean="0"/>
              <a:t>Liturgical Spirituality</a:t>
            </a:r>
            <a:endParaRPr lang="en-US" dirty="0"/>
          </a:p>
        </p:txBody>
      </p:sp>
      <p:sp>
        <p:nvSpPr>
          <p:cNvPr id="3" name="Content Placeholder 2"/>
          <p:cNvSpPr>
            <a:spLocks noGrp="1"/>
          </p:cNvSpPr>
          <p:nvPr>
            <p:ph idx="1"/>
          </p:nvPr>
        </p:nvSpPr>
        <p:spPr>
          <a:xfrm>
            <a:off x="228600" y="838200"/>
            <a:ext cx="8686800" cy="5867400"/>
          </a:xfrm>
        </p:spPr>
        <p:txBody>
          <a:bodyPr>
            <a:noAutofit/>
          </a:bodyPr>
          <a:lstStyle/>
          <a:p>
            <a:pPr marL="0" indent="0">
              <a:spcBef>
                <a:spcPts val="0"/>
              </a:spcBef>
              <a:spcAft>
                <a:spcPts val="400"/>
              </a:spcAft>
              <a:buNone/>
            </a:pPr>
            <a:r>
              <a:rPr lang="en-US" sz="2800" dirty="0" smtClean="0"/>
              <a:t>The annual feasts celebrate the incarnation and redemptive work of Christ in the transformation and deification of humanity and all creation.</a:t>
            </a:r>
          </a:p>
          <a:p>
            <a:pPr>
              <a:spcBef>
                <a:spcPts val="0"/>
              </a:spcBef>
              <a:spcAft>
                <a:spcPts val="400"/>
              </a:spcAft>
            </a:pPr>
            <a:r>
              <a:rPr lang="en-US" sz="2800" dirty="0" smtClean="0"/>
              <a:t>On Holy Cross Day, “the whole creation is set free from corruption.”</a:t>
            </a:r>
          </a:p>
          <a:p>
            <a:pPr>
              <a:spcBef>
                <a:spcPts val="0"/>
              </a:spcBef>
              <a:spcAft>
                <a:spcPts val="400"/>
              </a:spcAft>
            </a:pPr>
            <a:r>
              <a:rPr lang="en-US" sz="2800" dirty="0" smtClean="0"/>
              <a:t>On Christmas, “God has come upon earth, and man gone up to heaven.”</a:t>
            </a:r>
          </a:p>
          <a:p>
            <a:pPr>
              <a:spcBef>
                <a:spcPts val="0"/>
              </a:spcBef>
              <a:spcAft>
                <a:spcPts val="400"/>
              </a:spcAft>
            </a:pPr>
            <a:r>
              <a:rPr lang="en-US" sz="2800" dirty="0" smtClean="0"/>
              <a:t>On Theophany, Christ “opens the heavens, brings down the divine Spirit, and grants humans a share of incorruption.”</a:t>
            </a:r>
          </a:p>
          <a:p>
            <a:pPr>
              <a:spcBef>
                <a:spcPts val="0"/>
              </a:spcBef>
            </a:pPr>
            <a:r>
              <a:rPr lang="en-US" sz="2800" dirty="0" smtClean="0"/>
              <a:t>On the feast of Transfiguration Christ “has changed the darkened nature of Adam, and filling it with brightness has made it godlike.”</a:t>
            </a:r>
            <a:endParaRPr lang="en-US" sz="2800" dirty="0"/>
          </a:p>
        </p:txBody>
      </p:sp>
    </p:spTree>
    <p:extLst>
      <p:ext uri="{BB962C8B-B14F-4D97-AF65-F5344CB8AC3E}">
        <p14:creationId xmlns:p14="http://schemas.microsoft.com/office/powerpoint/2010/main" val="79299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Gregory </a:t>
            </a:r>
            <a:r>
              <a:rPr lang="en-US" dirty="0" err="1" smtClean="0"/>
              <a:t>Palamas</a:t>
            </a:r>
            <a:r>
              <a:rPr lang="en-US" dirty="0" smtClean="0"/>
              <a:t> (1296-1359)</a:t>
            </a:r>
            <a:endParaRPr lang="en-US" dirty="0"/>
          </a:p>
        </p:txBody>
      </p:sp>
      <p:sp>
        <p:nvSpPr>
          <p:cNvPr id="3" name="Content Placeholder 2"/>
          <p:cNvSpPr>
            <a:spLocks noGrp="1"/>
          </p:cNvSpPr>
          <p:nvPr>
            <p:ph idx="1"/>
          </p:nvPr>
        </p:nvSpPr>
        <p:spPr>
          <a:xfrm>
            <a:off x="228600" y="1219200"/>
            <a:ext cx="8610600" cy="5334000"/>
          </a:xfrm>
        </p:spPr>
        <p:txBody>
          <a:bodyPr>
            <a:noAutofit/>
          </a:bodyPr>
          <a:lstStyle/>
          <a:p>
            <a:r>
              <a:rPr lang="en-US" sz="2800" dirty="0" smtClean="0"/>
              <a:t>The main defender of monastic </a:t>
            </a:r>
            <a:r>
              <a:rPr lang="en-US" sz="2800" i="1" dirty="0" err="1" smtClean="0"/>
              <a:t>hesychasm</a:t>
            </a:r>
            <a:r>
              <a:rPr lang="en-US" sz="2800" dirty="0" smtClean="0"/>
              <a:t>.</a:t>
            </a:r>
          </a:p>
          <a:p>
            <a:r>
              <a:rPr lang="en-US" sz="2800" dirty="0" smtClean="0"/>
              <a:t>He was a monk on Mount Athos.</a:t>
            </a:r>
          </a:p>
          <a:p>
            <a:r>
              <a:rPr lang="en-US" sz="2800" dirty="0" smtClean="0"/>
              <a:t>Later elevated to Archbishop of Thessalonica.</a:t>
            </a:r>
          </a:p>
          <a:p>
            <a:r>
              <a:rPr lang="en-US" sz="2800" dirty="0" smtClean="0"/>
              <a:t>In 1368 he was canonized by Patriarch of Constantinople.</a:t>
            </a:r>
          </a:p>
          <a:p>
            <a:r>
              <a:rPr lang="en-US" sz="2800" dirty="0" smtClean="0"/>
              <a:t>Annual commemoration was set for the Second Sunday of Great Lent, as a sort of “second triumph of Orthodoxy”! This in addition to his normal commemoration on Nov. 14</a:t>
            </a:r>
            <a:r>
              <a:rPr lang="en-US" sz="2800" baseline="30000" dirty="0" smtClean="0"/>
              <a:t>th</a:t>
            </a:r>
            <a:r>
              <a:rPr lang="en-US" sz="2800" dirty="0" smtClean="0"/>
              <a:t>, the anniversary of his death.</a:t>
            </a:r>
          </a:p>
          <a:p>
            <a:r>
              <a:rPr lang="en-US" sz="2800" dirty="0" smtClean="0"/>
              <a:t>His teaching on </a:t>
            </a:r>
            <a:r>
              <a:rPr lang="en-US" sz="2800" i="1" dirty="0" err="1" smtClean="0"/>
              <a:t>theosis</a:t>
            </a:r>
            <a:r>
              <a:rPr lang="en-US" sz="2800" dirty="0" smtClean="0"/>
              <a:t> was a synthesis </a:t>
            </a:r>
            <a:r>
              <a:rPr lang="en-US" sz="2800" dirty="0"/>
              <a:t>of </a:t>
            </a:r>
            <a:r>
              <a:rPr lang="en-US" sz="2800" dirty="0" smtClean="0"/>
              <a:t>what preceded and is essentially the modern Orthodox teaching.</a:t>
            </a:r>
            <a:endParaRPr lang="en-US" sz="2800" dirty="0"/>
          </a:p>
        </p:txBody>
      </p:sp>
    </p:spTree>
    <p:extLst>
      <p:ext uri="{BB962C8B-B14F-4D97-AF65-F5344CB8AC3E}">
        <p14:creationId xmlns:p14="http://schemas.microsoft.com/office/powerpoint/2010/main" val="88957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Deification for us?</a:t>
            </a:r>
            <a:endParaRPr lang="en-US" dirty="0"/>
          </a:p>
        </p:txBody>
      </p:sp>
      <p:sp>
        <p:nvSpPr>
          <p:cNvPr id="3" name="Content Placeholder 2"/>
          <p:cNvSpPr>
            <a:spLocks noGrp="1"/>
          </p:cNvSpPr>
          <p:nvPr>
            <p:ph idx="1"/>
          </p:nvPr>
        </p:nvSpPr>
        <p:spPr>
          <a:xfrm>
            <a:off x="457200" y="1143000"/>
            <a:ext cx="8229600" cy="5486400"/>
          </a:xfrm>
        </p:spPr>
        <p:txBody>
          <a:bodyPr>
            <a:normAutofit lnSpcReduction="10000"/>
          </a:bodyPr>
          <a:lstStyle/>
          <a:p>
            <a:r>
              <a:rPr lang="en-US" sz="2800" dirty="0" smtClean="0"/>
              <a:t>Deification </a:t>
            </a:r>
            <a:r>
              <a:rPr lang="en-US" sz="2800" dirty="0" smtClean="0"/>
              <a:t>is </a:t>
            </a:r>
            <a:r>
              <a:rPr lang="en-US" sz="2800" dirty="0" smtClean="0"/>
              <a:t>essential to theology: It draws out the full consequences of the Incarnation of Christ and his redemptive death and resurrection. Deification also depends on a strong understanding of the </a:t>
            </a:r>
            <a:r>
              <a:rPr lang="en-US" sz="2800" dirty="0" err="1" smtClean="0"/>
              <a:t>personalism</a:t>
            </a:r>
            <a:r>
              <a:rPr lang="en-US" sz="2800" dirty="0" smtClean="0"/>
              <a:t> of God! God is personal, not simply an other-worldly essence. God reaches out to creation, not only in unique events like the Incarnation, but through the continual presence of his energies.</a:t>
            </a:r>
          </a:p>
          <a:p>
            <a:r>
              <a:rPr lang="en-US" sz="2800" dirty="0" smtClean="0"/>
              <a:t>Deification helps us see salvation as something more significant than our own individual pass to heaven.</a:t>
            </a:r>
          </a:p>
          <a:p>
            <a:r>
              <a:rPr lang="en-US" sz="2800" dirty="0" smtClean="0"/>
              <a:t>It is a powerful metaphor for all God’s work and our response to it. It’s a metaphor for a reality!</a:t>
            </a:r>
          </a:p>
          <a:p>
            <a:r>
              <a:rPr lang="en-US" sz="2800" dirty="0"/>
              <a:t>Deification is for all, not only for a monastic elite. </a:t>
            </a:r>
          </a:p>
        </p:txBody>
      </p:sp>
    </p:spTree>
    <p:extLst>
      <p:ext uri="{BB962C8B-B14F-4D97-AF65-F5344CB8AC3E}">
        <p14:creationId xmlns:p14="http://schemas.microsoft.com/office/powerpoint/2010/main" val="399395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Deification for us?</a:t>
            </a:r>
            <a:endParaRPr lang="en-US" dirty="0"/>
          </a:p>
        </p:txBody>
      </p:sp>
      <p:sp>
        <p:nvSpPr>
          <p:cNvPr id="3" name="Content Placeholder 2"/>
          <p:cNvSpPr>
            <a:spLocks noGrp="1"/>
          </p:cNvSpPr>
          <p:nvPr>
            <p:ph idx="1"/>
          </p:nvPr>
        </p:nvSpPr>
        <p:spPr>
          <a:xfrm>
            <a:off x="228600" y="990600"/>
            <a:ext cx="8610600" cy="5562600"/>
          </a:xfrm>
        </p:spPr>
        <p:txBody>
          <a:bodyPr>
            <a:normAutofit lnSpcReduction="10000"/>
          </a:bodyPr>
          <a:lstStyle/>
          <a:p>
            <a:r>
              <a:rPr lang="en-US" sz="2800" dirty="0" smtClean="0"/>
              <a:t>Deification of individual believers is a consequence of 2 Peter 1:4 (</a:t>
            </a:r>
            <a:r>
              <a:rPr lang="en-US" sz="2800" dirty="0" smtClean="0">
                <a:solidFill>
                  <a:srgbClr val="FFFF00"/>
                </a:solidFill>
              </a:rPr>
              <a:t>“</a:t>
            </a:r>
            <a:r>
              <a:rPr lang="en-US" sz="2800" dirty="0">
                <a:solidFill>
                  <a:srgbClr val="FFFF00"/>
                </a:solidFill>
              </a:rPr>
              <a:t>become participants of the divine </a:t>
            </a:r>
            <a:r>
              <a:rPr lang="en-US" sz="2800" dirty="0" smtClean="0">
                <a:solidFill>
                  <a:srgbClr val="FFFF00"/>
                </a:solidFill>
              </a:rPr>
              <a:t>nature”</a:t>
            </a:r>
            <a:r>
              <a:rPr lang="en-US" sz="2800" dirty="0" smtClean="0"/>
              <a:t>).</a:t>
            </a:r>
          </a:p>
          <a:p>
            <a:r>
              <a:rPr lang="en-US" sz="2800" dirty="0"/>
              <a:t>But it </a:t>
            </a:r>
            <a:r>
              <a:rPr lang="en-US" sz="2800" dirty="0" smtClean="0"/>
              <a:t>has a bigger scope because of </a:t>
            </a:r>
            <a:r>
              <a:rPr lang="en-US" sz="2800" dirty="0"/>
              <a:t>Romans </a:t>
            </a:r>
            <a:r>
              <a:rPr lang="en-US" sz="2800" dirty="0" smtClean="0"/>
              <a:t>8:19-23. </a:t>
            </a:r>
            <a:r>
              <a:rPr lang="en-US" sz="2800" dirty="0" smtClean="0">
                <a:solidFill>
                  <a:srgbClr val="FFFF00"/>
                </a:solidFill>
              </a:rPr>
              <a:t>“For </a:t>
            </a:r>
            <a:r>
              <a:rPr lang="en-US" sz="2800" dirty="0">
                <a:solidFill>
                  <a:srgbClr val="FFFF00"/>
                </a:solidFill>
              </a:rPr>
              <a:t>the creation waits with eager longing for the revealing of the children of God; </a:t>
            </a:r>
            <a:r>
              <a:rPr lang="en-US" sz="2800" dirty="0" smtClean="0">
                <a:solidFill>
                  <a:srgbClr val="FFFF00"/>
                </a:solidFill>
              </a:rPr>
              <a:t>for </a:t>
            </a:r>
            <a:r>
              <a:rPr lang="en-US" sz="2800" dirty="0">
                <a:solidFill>
                  <a:srgbClr val="FFFF00"/>
                </a:solidFill>
              </a:rPr>
              <a:t>the creation was subjected to futility, not of its own will but by the will of the one who subjected it, in </a:t>
            </a:r>
            <a:r>
              <a:rPr lang="en-US" sz="2800" dirty="0" smtClean="0">
                <a:solidFill>
                  <a:srgbClr val="FFFF00"/>
                </a:solidFill>
              </a:rPr>
              <a:t>hope that </a:t>
            </a:r>
            <a:r>
              <a:rPr lang="en-US" sz="2800" dirty="0">
                <a:solidFill>
                  <a:srgbClr val="FFFF00"/>
                </a:solidFill>
              </a:rPr>
              <a:t>the creation itself will be set free from its bondage to decay and will obtain the freedom of the glory of the children of God. </a:t>
            </a:r>
            <a:r>
              <a:rPr lang="en-US" sz="2800" dirty="0" smtClean="0">
                <a:solidFill>
                  <a:srgbClr val="FFFF00"/>
                </a:solidFill>
              </a:rPr>
              <a:t>We </a:t>
            </a:r>
            <a:r>
              <a:rPr lang="en-US" sz="2800" dirty="0">
                <a:solidFill>
                  <a:srgbClr val="FFFF00"/>
                </a:solidFill>
              </a:rPr>
              <a:t>know that the whole creation has been groaning in labor pains until now; </a:t>
            </a:r>
            <a:r>
              <a:rPr lang="en-US" sz="2800" dirty="0" smtClean="0">
                <a:solidFill>
                  <a:srgbClr val="FFFF00"/>
                </a:solidFill>
              </a:rPr>
              <a:t>and </a:t>
            </a:r>
            <a:r>
              <a:rPr lang="en-US" sz="2800" dirty="0">
                <a:solidFill>
                  <a:srgbClr val="FFFF00"/>
                </a:solidFill>
              </a:rPr>
              <a:t>not only the creation, but we ourselves, who have the first fruits of the Spirit, groan inwardly while we wait for adoption, the redemption of our bodies</a:t>
            </a:r>
            <a:r>
              <a:rPr lang="en-US" sz="2800" dirty="0" smtClean="0">
                <a:solidFill>
                  <a:srgbClr val="FFFF00"/>
                </a:solidFill>
              </a:rPr>
              <a:t>.”</a:t>
            </a:r>
            <a:endParaRPr lang="en-US" sz="2800" dirty="0">
              <a:solidFill>
                <a:srgbClr val="FFFF00"/>
              </a:solidFill>
            </a:endParaRPr>
          </a:p>
        </p:txBody>
      </p:sp>
    </p:spTree>
    <p:extLst>
      <p:ext uri="{BB962C8B-B14F-4D97-AF65-F5344CB8AC3E}">
        <p14:creationId xmlns:p14="http://schemas.microsoft.com/office/powerpoint/2010/main" val="35013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248400"/>
          </a:xfrm>
        </p:spPr>
        <p:txBody>
          <a:bodyPr>
            <a:noAutofit/>
          </a:bodyPr>
          <a:lstStyle/>
          <a:p>
            <a:pPr marL="0" indent="0">
              <a:spcBef>
                <a:spcPts val="0"/>
              </a:spcBef>
              <a:buNone/>
            </a:pPr>
            <a:r>
              <a:rPr lang="en-US" sz="2600" dirty="0"/>
              <a:t>At the center of our being is a point of nothingness which is untouched by sin and by illusion, a point of pure truth, a point or spark which belongs entirely to God, which is never at our disposal, from which God disposes of our lives, which is inaccessible to the fantasies of our own mind or the brutalities of our own will. This little point of nothingness and of </a:t>
            </a:r>
            <a:r>
              <a:rPr lang="en-US" sz="2600" i="1" dirty="0"/>
              <a:t>absolute poverty</a:t>
            </a:r>
            <a:r>
              <a:rPr lang="en-US" sz="2600" dirty="0"/>
              <a:t> is the pure glory of God in us. It is so to speak His name written in us, as our poverty, as our indigence, as our dependence, as our son-ship. It is like a pure diamond, blazing with the invisible light of heaven. It is in everybody, and if we could see it we would see these billions of points of light coming together in the face and blaze of a sun that would make all the darkness and cruelty of life vanish completely…. I have no program for this seeing. It is only given. But the gate of heaven is everywhere</a:t>
            </a:r>
            <a:r>
              <a:rPr lang="en-US" sz="2600" dirty="0" smtClean="0"/>
              <a:t>. </a:t>
            </a:r>
          </a:p>
          <a:p>
            <a:pPr marL="0" indent="0" algn="r">
              <a:spcBef>
                <a:spcPts val="0"/>
              </a:spcBef>
              <a:buNone/>
            </a:pPr>
            <a:r>
              <a:rPr lang="en-US" sz="2600" dirty="0" smtClean="0"/>
              <a:t>(Thomas Merton, </a:t>
            </a:r>
            <a:r>
              <a:rPr lang="en-US" sz="2600" dirty="0" smtClean="0">
                <a:solidFill>
                  <a:srgbClr val="FFFF00"/>
                </a:solidFill>
              </a:rPr>
              <a:t>Conjectures of a Guilty Bystander</a:t>
            </a:r>
            <a:r>
              <a:rPr lang="en-US" sz="2600" dirty="0" smtClean="0"/>
              <a:t>)</a:t>
            </a:r>
            <a:endParaRPr lang="en-US" sz="2600" dirty="0"/>
          </a:p>
        </p:txBody>
      </p:sp>
    </p:spTree>
    <p:extLst>
      <p:ext uri="{BB962C8B-B14F-4D97-AF65-F5344CB8AC3E}">
        <p14:creationId xmlns:p14="http://schemas.microsoft.com/office/powerpoint/2010/main" val="41066763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err="1" smtClean="0"/>
              <a:t>Palamite</a:t>
            </a:r>
            <a:r>
              <a:rPr lang="en-US" dirty="0" smtClean="0"/>
              <a:t> Synthesis </a:t>
            </a:r>
            <a:endParaRPr lang="en-US" dirty="0"/>
          </a:p>
        </p:txBody>
      </p:sp>
      <p:sp>
        <p:nvSpPr>
          <p:cNvPr id="3" name="Content Placeholder 2"/>
          <p:cNvSpPr>
            <a:spLocks noGrp="1"/>
          </p:cNvSpPr>
          <p:nvPr>
            <p:ph idx="1"/>
          </p:nvPr>
        </p:nvSpPr>
        <p:spPr>
          <a:xfrm>
            <a:off x="228600" y="1219200"/>
            <a:ext cx="8610600" cy="5334000"/>
          </a:xfrm>
        </p:spPr>
        <p:txBody>
          <a:bodyPr>
            <a:noAutofit/>
          </a:bodyPr>
          <a:lstStyle/>
          <a:p>
            <a:r>
              <a:rPr lang="en-US" sz="2800" dirty="0" err="1" smtClean="0"/>
              <a:t>Palamas</a:t>
            </a:r>
            <a:r>
              <a:rPr lang="en-US" sz="2800" dirty="0" smtClean="0"/>
              <a:t> entered into theological controversy with men who saw </a:t>
            </a:r>
            <a:r>
              <a:rPr lang="en-US" sz="2800" dirty="0" err="1" smtClean="0"/>
              <a:t>theosis</a:t>
            </a:r>
            <a:r>
              <a:rPr lang="en-US" sz="2800" dirty="0" smtClean="0"/>
              <a:t> as only an eternal ideal that is never attained. For </a:t>
            </a:r>
            <a:r>
              <a:rPr lang="en-US" sz="2800" dirty="0" err="1" smtClean="0"/>
              <a:t>Palamas</a:t>
            </a:r>
            <a:r>
              <a:rPr lang="en-US" sz="2800" dirty="0" smtClean="0"/>
              <a:t> and the monks of Athos, deification was an objective reality, something that is attainable in time because of the deified humanity of Christ.</a:t>
            </a:r>
          </a:p>
          <a:p>
            <a:r>
              <a:rPr lang="en-US" sz="2800" dirty="0" err="1" smtClean="0"/>
              <a:t>Palamas</a:t>
            </a:r>
            <a:r>
              <a:rPr lang="en-US" sz="2800" dirty="0" smtClean="0"/>
              <a:t> brought into synthesis the entire patristic teaching on redemption. “The doctrine of deification is for </a:t>
            </a:r>
            <a:r>
              <a:rPr lang="en-US" sz="2800" dirty="0" err="1" smtClean="0"/>
              <a:t>Palamas</a:t>
            </a:r>
            <a:r>
              <a:rPr lang="en-US" sz="2800" dirty="0" smtClean="0"/>
              <a:t> a direct consequence of the historical work of Christ; without him, divine life would have remained inaccessible to man” (J. </a:t>
            </a:r>
            <a:r>
              <a:rPr lang="en-US" sz="2800" dirty="0" err="1" smtClean="0"/>
              <a:t>Meyendorff</a:t>
            </a:r>
            <a:r>
              <a:rPr lang="en-US" sz="2800" dirty="0" smtClean="0"/>
              <a:t>, </a:t>
            </a:r>
            <a:r>
              <a:rPr lang="en-US" sz="2800" i="1" dirty="0" smtClean="0"/>
              <a:t>A Study of Gregory </a:t>
            </a:r>
            <a:r>
              <a:rPr lang="en-US" sz="2800" i="1" dirty="0" err="1" smtClean="0"/>
              <a:t>Palamas</a:t>
            </a:r>
            <a:r>
              <a:rPr lang="en-US" sz="2800" dirty="0" smtClean="0"/>
              <a:t>, p. 159).</a:t>
            </a:r>
          </a:p>
          <a:p>
            <a:r>
              <a:rPr lang="en-US" sz="2800" dirty="0" smtClean="0"/>
              <a:t>Redeeming &amp; deifying grace bound to the sacraments.</a:t>
            </a:r>
            <a:endParaRPr lang="en-US" sz="2800" dirty="0"/>
          </a:p>
        </p:txBody>
      </p:sp>
    </p:spTree>
    <p:extLst>
      <p:ext uri="{BB962C8B-B14F-4D97-AF65-F5344CB8AC3E}">
        <p14:creationId xmlns:p14="http://schemas.microsoft.com/office/powerpoint/2010/main" val="124078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Synergy According to </a:t>
            </a:r>
            <a:r>
              <a:rPr lang="en-US" dirty="0" err="1" smtClean="0"/>
              <a:t>Palamas</a:t>
            </a:r>
            <a:endParaRPr lang="en-US" dirty="0"/>
          </a:p>
        </p:txBody>
      </p:sp>
      <p:sp>
        <p:nvSpPr>
          <p:cNvPr id="3" name="Content Placeholder 2"/>
          <p:cNvSpPr>
            <a:spLocks noGrp="1"/>
          </p:cNvSpPr>
          <p:nvPr>
            <p:ph idx="1"/>
          </p:nvPr>
        </p:nvSpPr>
        <p:spPr>
          <a:xfrm>
            <a:off x="228600" y="1143000"/>
            <a:ext cx="8610600" cy="5410200"/>
          </a:xfrm>
        </p:spPr>
        <p:txBody>
          <a:bodyPr>
            <a:noAutofit/>
          </a:bodyPr>
          <a:lstStyle/>
          <a:p>
            <a:r>
              <a:rPr lang="en-US" sz="2800" dirty="0"/>
              <a:t>Deification is granted as ‘</a:t>
            </a:r>
            <a:r>
              <a:rPr lang="en-US" sz="2800" dirty="0" err="1"/>
              <a:t>firstfruits</a:t>
            </a:r>
            <a:r>
              <a:rPr lang="en-US" sz="2800" dirty="0"/>
              <a:t>’ of baptism and brought to more perfect realization in </a:t>
            </a:r>
            <a:r>
              <a:rPr lang="en-US" sz="2800" dirty="0" smtClean="0"/>
              <a:t>pursuing the </a:t>
            </a:r>
            <a:r>
              <a:rPr lang="en-US" sz="2800" dirty="0"/>
              <a:t>spiritual life.</a:t>
            </a:r>
          </a:p>
          <a:p>
            <a:r>
              <a:rPr lang="en-US" sz="2800" dirty="0" smtClean="0"/>
              <a:t>The result of cooperation (</a:t>
            </a:r>
            <a:r>
              <a:rPr lang="el-GR" sz="2800" dirty="0" smtClean="0"/>
              <a:t>συνεργία</a:t>
            </a:r>
            <a:r>
              <a:rPr lang="en-US" sz="2800" dirty="0" smtClean="0"/>
              <a:t>) between divine grace and human effort is to raise human beings to a “divine state” (</a:t>
            </a:r>
            <a:r>
              <a:rPr lang="el-GR" sz="2800" dirty="0" smtClean="0"/>
              <a:t>έξις θεία</a:t>
            </a:r>
            <a:r>
              <a:rPr lang="en-US" sz="2800" dirty="0" smtClean="0"/>
              <a:t>). This cooperation manifests itself in “the practice of the commandments.”</a:t>
            </a:r>
          </a:p>
          <a:p>
            <a:r>
              <a:rPr lang="en-US" sz="2800" dirty="0" smtClean="0"/>
              <a:t>The “practice of the commandments” is not a </a:t>
            </a:r>
            <a:r>
              <a:rPr lang="en-US" sz="2800" i="1" dirty="0" smtClean="0"/>
              <a:t>condition</a:t>
            </a:r>
            <a:r>
              <a:rPr lang="en-US" sz="2800" dirty="0" smtClean="0"/>
              <a:t> for grace, but the </a:t>
            </a:r>
            <a:r>
              <a:rPr lang="en-US" sz="2800" i="1" dirty="0" smtClean="0"/>
              <a:t>necessary</a:t>
            </a:r>
            <a:r>
              <a:rPr lang="en-US" sz="2800" dirty="0" smtClean="0"/>
              <a:t> and </a:t>
            </a:r>
            <a:r>
              <a:rPr lang="en-US" sz="2800" i="1" dirty="0" smtClean="0"/>
              <a:t>free</a:t>
            </a:r>
            <a:r>
              <a:rPr lang="en-US" sz="2800" dirty="0" smtClean="0"/>
              <a:t> collaboration of human beings with the redeeming action of God (</a:t>
            </a:r>
            <a:r>
              <a:rPr lang="en-US" sz="2800" dirty="0" err="1" smtClean="0"/>
              <a:t>Meyendorff</a:t>
            </a:r>
            <a:r>
              <a:rPr lang="en-US" sz="2800" dirty="0" smtClean="0"/>
              <a:t>, p. 165). “Grace” and “freedom” do not contradict, but presuppose each other. </a:t>
            </a:r>
            <a:endParaRPr lang="en-US" sz="2800" dirty="0"/>
          </a:p>
        </p:txBody>
      </p:sp>
    </p:spTree>
    <p:extLst>
      <p:ext uri="{BB962C8B-B14F-4D97-AF65-F5344CB8AC3E}">
        <p14:creationId xmlns:p14="http://schemas.microsoft.com/office/powerpoint/2010/main" val="250055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dirty="0" smtClean="0"/>
              <a:t>Synergy According to </a:t>
            </a:r>
            <a:r>
              <a:rPr lang="en-US" dirty="0" err="1" smtClean="0"/>
              <a:t>Palamas</a:t>
            </a:r>
            <a:endParaRPr lang="en-US" dirty="0"/>
          </a:p>
        </p:txBody>
      </p:sp>
      <p:sp>
        <p:nvSpPr>
          <p:cNvPr id="3" name="Content Placeholder 2"/>
          <p:cNvSpPr>
            <a:spLocks noGrp="1"/>
          </p:cNvSpPr>
          <p:nvPr>
            <p:ph idx="1"/>
          </p:nvPr>
        </p:nvSpPr>
        <p:spPr>
          <a:xfrm>
            <a:off x="152400" y="990600"/>
            <a:ext cx="8839200" cy="5562600"/>
          </a:xfrm>
        </p:spPr>
        <p:txBody>
          <a:bodyPr>
            <a:noAutofit/>
          </a:bodyPr>
          <a:lstStyle/>
          <a:p>
            <a:r>
              <a:rPr lang="en-US" sz="2800" dirty="0" smtClean="0"/>
              <a:t>Light is the central symbol in </a:t>
            </a:r>
            <a:r>
              <a:rPr lang="en-US" sz="2800" dirty="0" err="1" smtClean="0"/>
              <a:t>Palamas</a:t>
            </a:r>
            <a:r>
              <a:rPr lang="en-US" sz="2800" dirty="0" smtClean="0"/>
              <a:t>’ description of the deified life. The </a:t>
            </a:r>
            <a:r>
              <a:rPr lang="en-US" sz="2800" dirty="0"/>
              <a:t>ability given us by the Holy Spirit to </a:t>
            </a:r>
            <a:r>
              <a:rPr lang="en-US" sz="2800" dirty="0" smtClean="0"/>
              <a:t>see God becomes itself light and grows like that which it sees. “If it looks at itself, it sees the light; if it looks at the object of its vision, that again is light, and if it looks at the means it employs in seeing, that too is light. It is there that there is union; all that is one, so that he who sees can distinguish neither the means, nor the end, nor the essence, but is only conscious of being light, and of seeing a light distinct from any created thing.” (</a:t>
            </a:r>
            <a:r>
              <a:rPr lang="en-US" sz="2800" i="1" dirty="0" smtClean="0"/>
              <a:t>Triads II, 3.36</a:t>
            </a:r>
            <a:r>
              <a:rPr lang="en-US" sz="2800" dirty="0" smtClean="0"/>
              <a:t>)</a:t>
            </a:r>
          </a:p>
          <a:p>
            <a:r>
              <a:rPr lang="en-US" sz="2800" dirty="0" smtClean="0"/>
              <a:t>The saints are “transformed by the power of the Holy Spirit… they become Spirit and see in Spirit” (</a:t>
            </a:r>
            <a:r>
              <a:rPr lang="en-US" sz="2800" i="1" dirty="0" smtClean="0"/>
              <a:t>Against </a:t>
            </a:r>
            <a:r>
              <a:rPr lang="en-US" sz="2800" i="1" dirty="0" err="1" smtClean="0"/>
              <a:t>Akindynos</a:t>
            </a:r>
            <a:r>
              <a:rPr lang="en-US" sz="2800" i="1" dirty="0" smtClean="0"/>
              <a:t> IV, 16</a:t>
            </a:r>
            <a:r>
              <a:rPr lang="en-US" sz="2800" dirty="0" smtClean="0"/>
              <a:t>).</a:t>
            </a:r>
            <a:endParaRPr lang="en-US" sz="2800" dirty="0"/>
          </a:p>
        </p:txBody>
      </p:sp>
    </p:spTree>
    <p:extLst>
      <p:ext uri="{BB962C8B-B14F-4D97-AF65-F5344CB8AC3E}">
        <p14:creationId xmlns:p14="http://schemas.microsoft.com/office/powerpoint/2010/main" val="1426068714"/>
      </p:ext>
    </p:extLst>
  </p:cSld>
  <p:clrMapOvr>
    <a:masterClrMapping/>
  </p:clrMapOvr>
  <mc:AlternateContent xmlns:mc="http://schemas.openxmlformats.org/markup-compatibility/2006">
    <mc:Choice xmlns:p14="http://schemas.microsoft.com/office/powerpoint/2010/main" Requires="p14">
      <p:transition spd="slow" p14:dur="4000">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dirty="0" smtClean="0"/>
              <a:t>Essence-Energies Distinction</a:t>
            </a:r>
            <a:endParaRPr lang="en-US" dirty="0"/>
          </a:p>
        </p:txBody>
      </p:sp>
      <p:sp>
        <p:nvSpPr>
          <p:cNvPr id="3" name="Content Placeholder 2"/>
          <p:cNvSpPr>
            <a:spLocks noGrp="1"/>
          </p:cNvSpPr>
          <p:nvPr>
            <p:ph idx="1"/>
          </p:nvPr>
        </p:nvSpPr>
        <p:spPr>
          <a:xfrm>
            <a:off x="152400" y="990600"/>
            <a:ext cx="8839200" cy="5562600"/>
          </a:xfrm>
        </p:spPr>
        <p:txBody>
          <a:bodyPr>
            <a:noAutofit/>
          </a:bodyPr>
          <a:lstStyle/>
          <a:p>
            <a:r>
              <a:rPr lang="en-US" sz="2800" dirty="0" smtClean="0"/>
              <a:t>The best known part of his teaching.</a:t>
            </a:r>
          </a:p>
          <a:p>
            <a:r>
              <a:rPr lang="en-US" sz="2800" dirty="0" err="1" smtClean="0"/>
              <a:t>Palamas</a:t>
            </a:r>
            <a:r>
              <a:rPr lang="en-US" sz="2800" dirty="0" smtClean="0"/>
              <a:t> was a solid adherent of </a:t>
            </a:r>
            <a:r>
              <a:rPr lang="en-US" sz="2800" i="1" dirty="0" err="1" smtClean="0"/>
              <a:t>apophatic</a:t>
            </a:r>
            <a:r>
              <a:rPr lang="en-US" sz="2800" dirty="0" smtClean="0"/>
              <a:t> theology. That is, he affirmed that God is unknowable in his essence. Human beings can never know the divine essence or participate in the divine essence.</a:t>
            </a:r>
          </a:p>
          <a:p>
            <a:r>
              <a:rPr lang="en-US" sz="2800" dirty="0" smtClean="0"/>
              <a:t>But human beings can participate in the uncreated energies of God – and this participation in the energies </a:t>
            </a:r>
            <a:r>
              <a:rPr lang="en-US" sz="2800" i="1" dirty="0" smtClean="0"/>
              <a:t>is</a:t>
            </a:r>
            <a:r>
              <a:rPr lang="en-US" sz="2800" dirty="0" smtClean="0"/>
              <a:t> the source of deification.</a:t>
            </a:r>
          </a:p>
          <a:p>
            <a:r>
              <a:rPr lang="en-US" sz="2800" dirty="0" err="1" smtClean="0"/>
              <a:t>Palamas</a:t>
            </a:r>
            <a:r>
              <a:rPr lang="en-US" sz="2800" dirty="0" smtClean="0"/>
              <a:t> equated the workings of grace with our participation in </a:t>
            </a:r>
            <a:r>
              <a:rPr lang="en-US" sz="2800" dirty="0"/>
              <a:t>the divine energies</a:t>
            </a:r>
            <a:r>
              <a:rPr lang="en-US" sz="2800" dirty="0" smtClean="0"/>
              <a:t>!</a:t>
            </a:r>
          </a:p>
          <a:p>
            <a:r>
              <a:rPr lang="en-US" sz="2800" dirty="0" smtClean="0"/>
              <a:t>This distinction was expressed in very technical language. But for </a:t>
            </a:r>
            <a:r>
              <a:rPr lang="en-US" sz="2800" dirty="0" err="1" smtClean="0"/>
              <a:t>Palamas</a:t>
            </a:r>
            <a:r>
              <a:rPr lang="en-US" sz="2800" dirty="0" smtClean="0"/>
              <a:t> the reality of salvation was at stake!</a:t>
            </a:r>
            <a:endParaRPr lang="en-US" sz="2800" dirty="0"/>
          </a:p>
        </p:txBody>
      </p:sp>
    </p:spTree>
    <p:extLst>
      <p:ext uri="{BB962C8B-B14F-4D97-AF65-F5344CB8AC3E}">
        <p14:creationId xmlns:p14="http://schemas.microsoft.com/office/powerpoint/2010/main" val="92930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762000"/>
          </a:xfrm>
        </p:spPr>
        <p:txBody>
          <a:bodyPr>
            <a:normAutofit/>
          </a:bodyPr>
          <a:lstStyle/>
          <a:p>
            <a:r>
              <a:rPr lang="en-US" dirty="0" err="1" smtClean="0"/>
              <a:t>Palamas</a:t>
            </a:r>
            <a:r>
              <a:rPr lang="en-US" dirty="0" smtClean="0"/>
              <a:t> as teacher of Orthodoxy</a:t>
            </a:r>
            <a:endParaRPr lang="en-US" dirty="0"/>
          </a:p>
        </p:txBody>
      </p:sp>
      <p:sp>
        <p:nvSpPr>
          <p:cNvPr id="3" name="Content Placeholder 2"/>
          <p:cNvSpPr>
            <a:spLocks noGrp="1"/>
          </p:cNvSpPr>
          <p:nvPr>
            <p:ph idx="1"/>
          </p:nvPr>
        </p:nvSpPr>
        <p:spPr>
          <a:xfrm>
            <a:off x="152400" y="838200"/>
            <a:ext cx="8839200" cy="5715000"/>
          </a:xfrm>
        </p:spPr>
        <p:txBody>
          <a:bodyPr>
            <a:noAutofit/>
          </a:bodyPr>
          <a:lstStyle/>
          <a:p>
            <a:pPr marL="0" indent="0">
              <a:spcBef>
                <a:spcPts val="0"/>
              </a:spcBef>
              <a:buNone/>
            </a:pPr>
            <a:r>
              <a:rPr lang="en-US" sz="2700" dirty="0" smtClean="0"/>
              <a:t>Holy </a:t>
            </a:r>
            <a:r>
              <a:rPr lang="en-US" sz="2700" dirty="0"/>
              <a:t>and divine instrument of wisdom, joyful trumpet of theology, with one voice we sing your praises, O Gregory inspired by God. But since you stand now in mind and spirit before the Original Mind, guide our minds to Him, O holy saint, that we may </a:t>
            </a:r>
            <a:r>
              <a:rPr lang="en-US" sz="2700" dirty="0" smtClean="0"/>
              <a:t>cry out: Rejoice</a:t>
            </a:r>
            <a:r>
              <a:rPr lang="en-US" sz="2700" dirty="0"/>
              <a:t>, O preacher of </a:t>
            </a:r>
            <a:r>
              <a:rPr lang="en-US" sz="2700" dirty="0" smtClean="0"/>
              <a:t>grace!</a:t>
            </a:r>
            <a:endParaRPr lang="en-US" sz="2700" dirty="0"/>
          </a:p>
          <a:p>
            <a:pPr>
              <a:spcBef>
                <a:spcPts val="0"/>
              </a:spcBef>
            </a:pPr>
            <a:r>
              <a:rPr lang="en-US" sz="2700" dirty="0"/>
              <a:t>Rejoice, for the darkness is dispelled.</a:t>
            </a:r>
          </a:p>
          <a:p>
            <a:pPr>
              <a:spcBef>
                <a:spcPts val="0"/>
              </a:spcBef>
            </a:pPr>
            <a:r>
              <a:rPr lang="en-US" sz="2700" dirty="0"/>
              <a:t>Rejoice, for the light has returned.</a:t>
            </a:r>
          </a:p>
          <a:p>
            <a:pPr>
              <a:spcBef>
                <a:spcPts val="0"/>
              </a:spcBef>
            </a:pPr>
            <a:r>
              <a:rPr lang="en-US" sz="2700" dirty="0"/>
              <a:t>Rejoice, messenger who speaks to us of God’s nature.</a:t>
            </a:r>
          </a:p>
          <a:p>
            <a:pPr>
              <a:spcBef>
                <a:spcPts val="0"/>
              </a:spcBef>
            </a:pPr>
            <a:r>
              <a:rPr lang="en-US" sz="2700" dirty="0"/>
              <a:t>Rejoice, teacher who speaks to us of God’s energies.</a:t>
            </a:r>
          </a:p>
          <a:p>
            <a:pPr>
              <a:spcBef>
                <a:spcPts val="0"/>
              </a:spcBef>
            </a:pPr>
            <a:r>
              <a:rPr lang="en-US" sz="2700" dirty="0"/>
              <a:t>Rejoice, for you have rightly proclaimed God’s glory.</a:t>
            </a:r>
          </a:p>
          <a:p>
            <a:pPr>
              <a:spcBef>
                <a:spcPts val="0"/>
              </a:spcBef>
            </a:pPr>
            <a:r>
              <a:rPr lang="en-US" sz="2700" dirty="0"/>
              <a:t>Rejoice, torch that shows us the Sun.</a:t>
            </a:r>
          </a:p>
          <a:p>
            <a:pPr>
              <a:spcBef>
                <a:spcPts val="0"/>
              </a:spcBef>
            </a:pPr>
            <a:r>
              <a:rPr lang="en-US" sz="2700" dirty="0"/>
              <a:t>Rejoice, for through you the truth of God has shone forth.</a:t>
            </a:r>
          </a:p>
          <a:p>
            <a:pPr>
              <a:spcBef>
                <a:spcPts val="0"/>
              </a:spcBef>
            </a:pPr>
            <a:r>
              <a:rPr lang="en-US" sz="2700" dirty="0"/>
              <a:t>Rejoice, O preacher of grace</a:t>
            </a:r>
            <a:r>
              <a:rPr lang="en-US" sz="2700" dirty="0" smtClean="0"/>
              <a:t>!</a:t>
            </a:r>
          </a:p>
          <a:p>
            <a:pPr marL="0" indent="0" algn="r">
              <a:spcBef>
                <a:spcPts val="0"/>
              </a:spcBef>
              <a:buNone/>
            </a:pPr>
            <a:r>
              <a:rPr lang="en-US" sz="2700" dirty="0" smtClean="0"/>
              <a:t>(from Matins of Second Sunday of Lent)</a:t>
            </a:r>
            <a:endParaRPr lang="en-US" sz="2700" dirty="0"/>
          </a:p>
        </p:txBody>
      </p:sp>
    </p:spTree>
    <p:extLst>
      <p:ext uri="{BB962C8B-B14F-4D97-AF65-F5344CB8AC3E}">
        <p14:creationId xmlns:p14="http://schemas.microsoft.com/office/powerpoint/2010/main" val="29757706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Essence and Energies in Icons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796" t="5985" r="15047" b="7248"/>
          <a:stretch/>
        </p:blipFill>
        <p:spPr>
          <a:xfrm>
            <a:off x="6400800" y="859971"/>
            <a:ext cx="2474026" cy="4869262"/>
          </a:xfrm>
          <a:prstGeom prst="rect">
            <a:avLst/>
          </a:prstGeom>
        </p:spPr>
      </p:pic>
      <p:pic>
        <p:nvPicPr>
          <p:cNvPr id="1026" name="Picture 2" descr="http://www.stgeorgegreenville.org/Images/icon%20MOSES.jp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8539" r="11204" b="6107"/>
          <a:stretch/>
        </p:blipFill>
        <p:spPr bwMode="auto">
          <a:xfrm>
            <a:off x="3581400" y="2447499"/>
            <a:ext cx="2326626" cy="4038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3140" t="3631" r="14011" b="3831"/>
          <a:stretch/>
        </p:blipFill>
        <p:spPr>
          <a:xfrm>
            <a:off x="381000" y="1171433"/>
            <a:ext cx="2781625" cy="5279409"/>
          </a:xfrm>
          <a:prstGeom prst="rect">
            <a:avLst/>
          </a:prstGeom>
        </p:spPr>
      </p:pic>
    </p:spTree>
    <p:extLst>
      <p:ext uri="{BB962C8B-B14F-4D97-AF65-F5344CB8AC3E}">
        <p14:creationId xmlns:p14="http://schemas.microsoft.com/office/powerpoint/2010/main" val="338659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3000" fill="hold"/>
                                        <p:tgtEl>
                                          <p:spTgt spid="1026"/>
                                        </p:tgtEl>
                                        <p:attrNameLst>
                                          <p:attrName>ppt_w</p:attrName>
                                        </p:attrNameLst>
                                      </p:cBhvr>
                                      <p:tavLst>
                                        <p:tav tm="0">
                                          <p:val>
                                            <p:fltVal val="0"/>
                                          </p:val>
                                        </p:tav>
                                        <p:tav tm="100000">
                                          <p:val>
                                            <p:strVal val="#ppt_w"/>
                                          </p:val>
                                        </p:tav>
                                      </p:tavLst>
                                    </p:anim>
                                    <p:anim calcmode="lin" valueType="num">
                                      <p:cBhvr>
                                        <p:cTn id="8" dur="3000" fill="hold"/>
                                        <p:tgtEl>
                                          <p:spTgt spid="1026"/>
                                        </p:tgtEl>
                                        <p:attrNameLst>
                                          <p:attrName>ppt_h</p:attrName>
                                        </p:attrNameLst>
                                      </p:cBhvr>
                                      <p:tavLst>
                                        <p:tav tm="0">
                                          <p:val>
                                            <p:fltVal val="0"/>
                                          </p:val>
                                        </p:tav>
                                        <p:tav tm="100000">
                                          <p:val>
                                            <p:strVal val="#ppt_h"/>
                                          </p:val>
                                        </p:tav>
                                      </p:tavLst>
                                    </p:anim>
                                    <p:animEffect transition="in" filter="fade">
                                      <p:cBhvr>
                                        <p:cTn id="9" dur="3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3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of course, the 21</a:t>
            </a:r>
            <a:r>
              <a:rPr lang="en-US" baseline="30000" dirty="0" smtClean="0"/>
              <a:t>st</a:t>
            </a:r>
            <a:r>
              <a:rPr lang="en-US" dirty="0" smtClean="0"/>
              <a:t> century version:</a:t>
            </a:r>
            <a:endParaRPr lang="en-US" dirty="0"/>
          </a:p>
        </p:txBody>
      </p:sp>
      <p:pic>
        <p:nvPicPr>
          <p:cNvPr id="3" name="Picture 4" descr="http://www.thetelecomblog.com/wp-content/uploads/2010/08/moses_ip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286000"/>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425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1605</TotalTime>
  <Words>2236</Words>
  <Application>Microsoft Office PowerPoint</Application>
  <PresentationFormat>On-screen Show (4:3)</PresentationFormat>
  <Paragraphs>89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Thatch</vt:lpstr>
      <vt:lpstr>Theosis: The Transformation of Human Nature through Participation in the Divine Nature</vt:lpstr>
      <vt:lpstr>Gregory Palamas (1296-1359)</vt:lpstr>
      <vt:lpstr>Palamite Synthesis </vt:lpstr>
      <vt:lpstr>Synergy According to Palamas</vt:lpstr>
      <vt:lpstr>Synergy According to Palamas</vt:lpstr>
      <vt:lpstr>Essence-Energies Distinction</vt:lpstr>
      <vt:lpstr>Palamas as teacher of Orthodoxy</vt:lpstr>
      <vt:lpstr>Essence and Energies in Icons</vt:lpstr>
      <vt:lpstr>Then, of course, the 21st century version:</vt:lpstr>
      <vt:lpstr>Theosis after Palamas</vt:lpstr>
      <vt:lpstr>Theosis after Palamas</vt:lpstr>
      <vt:lpstr>Theosis in Russia</vt:lpstr>
      <vt:lpstr>Theosis in Russia</vt:lpstr>
      <vt:lpstr>Theosis in Russia</vt:lpstr>
      <vt:lpstr>Encounters in the Uncreated Light</vt:lpstr>
      <vt:lpstr>Theosis in Russia</vt:lpstr>
      <vt:lpstr>Theosis in Russia</vt:lpstr>
      <vt:lpstr>Theosis in Russia</vt:lpstr>
      <vt:lpstr>Liturgical Spirituality</vt:lpstr>
      <vt:lpstr>Deification for us?</vt:lpstr>
      <vt:lpstr>Deification for 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Theosis: The Transformation of Human Nature through Participation in the Divine Nature</dc:title>
  <dc:creator>Kostas</dc:creator>
  <cp:lastModifiedBy>Kostas</cp:lastModifiedBy>
  <cp:revision>83</cp:revision>
  <dcterms:created xsi:type="dcterms:W3CDTF">2013-01-26T17:36:40Z</dcterms:created>
  <dcterms:modified xsi:type="dcterms:W3CDTF">2013-05-14T19:59:53Z</dcterms:modified>
</cp:coreProperties>
</file>